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2" r:id="rId1"/>
    <p:sldMasterId id="2147483766" r:id="rId2"/>
  </p:sldMasterIdLst>
  <p:notesMasterIdLst>
    <p:notesMasterId r:id="rId65"/>
  </p:notesMasterIdLst>
  <p:sldIdLst>
    <p:sldId id="401" r:id="rId3"/>
    <p:sldId id="257" r:id="rId4"/>
    <p:sldId id="602" r:id="rId5"/>
    <p:sldId id="603" r:id="rId6"/>
    <p:sldId id="604" r:id="rId7"/>
    <p:sldId id="605" r:id="rId8"/>
    <p:sldId id="606" r:id="rId9"/>
    <p:sldId id="645" r:id="rId10"/>
    <p:sldId id="608" r:id="rId11"/>
    <p:sldId id="646" r:id="rId12"/>
    <p:sldId id="610" r:id="rId13"/>
    <p:sldId id="611" r:id="rId14"/>
    <p:sldId id="612" r:id="rId15"/>
    <p:sldId id="613" r:id="rId16"/>
    <p:sldId id="614" r:id="rId17"/>
    <p:sldId id="615" r:id="rId18"/>
    <p:sldId id="616" r:id="rId19"/>
    <p:sldId id="617" r:id="rId20"/>
    <p:sldId id="619" r:id="rId21"/>
    <p:sldId id="618" r:id="rId22"/>
    <p:sldId id="620" r:id="rId23"/>
    <p:sldId id="621" r:id="rId24"/>
    <p:sldId id="622" r:id="rId25"/>
    <p:sldId id="737" r:id="rId26"/>
    <p:sldId id="623" r:id="rId27"/>
    <p:sldId id="624" r:id="rId28"/>
    <p:sldId id="625" r:id="rId29"/>
    <p:sldId id="626" r:id="rId30"/>
    <p:sldId id="627" r:id="rId31"/>
    <p:sldId id="738" r:id="rId32"/>
    <p:sldId id="628" r:id="rId33"/>
    <p:sldId id="629" r:id="rId34"/>
    <p:sldId id="630" r:id="rId35"/>
    <p:sldId id="631" r:id="rId36"/>
    <p:sldId id="632" r:id="rId37"/>
    <p:sldId id="633" r:id="rId38"/>
    <p:sldId id="634" r:id="rId39"/>
    <p:sldId id="739" r:id="rId40"/>
    <p:sldId id="635" r:id="rId41"/>
    <p:sldId id="636" r:id="rId42"/>
    <p:sldId id="637" r:id="rId43"/>
    <p:sldId id="638" r:id="rId44"/>
    <p:sldId id="639" r:id="rId45"/>
    <p:sldId id="740" r:id="rId46"/>
    <p:sldId id="640" r:id="rId47"/>
    <p:sldId id="641" r:id="rId48"/>
    <p:sldId id="642" r:id="rId49"/>
    <p:sldId id="741" r:id="rId50"/>
    <p:sldId id="643" r:id="rId51"/>
    <p:sldId id="644" r:id="rId52"/>
    <p:sldId id="402" r:id="rId53"/>
    <p:sldId id="513" r:id="rId54"/>
    <p:sldId id="768" r:id="rId55"/>
    <p:sldId id="773" r:id="rId56"/>
    <p:sldId id="769" r:id="rId57"/>
    <p:sldId id="770" r:id="rId58"/>
    <p:sldId id="771" r:id="rId59"/>
    <p:sldId id="774" r:id="rId60"/>
    <p:sldId id="775" r:id="rId61"/>
    <p:sldId id="772" r:id="rId62"/>
    <p:sldId id="776" r:id="rId63"/>
    <p:sldId id="777" r:id="rId6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Main Content" id="{D3F44C91-3BA7-4281-8574-3F307E499921}">
          <p14:sldIdLst>
            <p14:sldId id="401"/>
            <p14:sldId id="257"/>
            <p14:sldId id="602"/>
            <p14:sldId id="603"/>
            <p14:sldId id="604"/>
            <p14:sldId id="605"/>
            <p14:sldId id="606"/>
            <p14:sldId id="645"/>
            <p14:sldId id="608"/>
            <p14:sldId id="646"/>
            <p14:sldId id="610"/>
            <p14:sldId id="611"/>
            <p14:sldId id="612"/>
            <p14:sldId id="613"/>
            <p14:sldId id="614"/>
            <p14:sldId id="615"/>
            <p14:sldId id="616"/>
            <p14:sldId id="617"/>
            <p14:sldId id="619"/>
            <p14:sldId id="618"/>
            <p14:sldId id="620"/>
            <p14:sldId id="621"/>
            <p14:sldId id="622"/>
            <p14:sldId id="737"/>
            <p14:sldId id="623"/>
            <p14:sldId id="624"/>
            <p14:sldId id="625"/>
            <p14:sldId id="626"/>
            <p14:sldId id="627"/>
            <p14:sldId id="738"/>
            <p14:sldId id="628"/>
            <p14:sldId id="629"/>
            <p14:sldId id="630"/>
            <p14:sldId id="631"/>
            <p14:sldId id="632"/>
            <p14:sldId id="633"/>
            <p14:sldId id="634"/>
            <p14:sldId id="739"/>
            <p14:sldId id="635"/>
            <p14:sldId id="636"/>
            <p14:sldId id="637"/>
            <p14:sldId id="638"/>
            <p14:sldId id="639"/>
            <p14:sldId id="740"/>
            <p14:sldId id="640"/>
            <p14:sldId id="641"/>
            <p14:sldId id="642"/>
            <p14:sldId id="741"/>
            <p14:sldId id="643"/>
            <p14:sldId id="644"/>
            <p14:sldId id="402"/>
          </p14:sldIdLst>
        </p14:section>
        <p14:section name="Appendix: Image Descriptions for Unsighted Students" id="{18C3DBE0-DF1C-434E-AFD7-31C5F583D067}">
          <p14:sldIdLst>
            <p14:sldId id="513"/>
            <p14:sldId id="768"/>
            <p14:sldId id="773"/>
            <p14:sldId id="769"/>
            <p14:sldId id="770"/>
            <p14:sldId id="771"/>
            <p14:sldId id="774"/>
            <p14:sldId id="775"/>
            <p14:sldId id="772"/>
            <p14:sldId id="776"/>
            <p14:sldId id="777"/>
          </p14:sldIdLst>
        </p14:section>
      </p14:sectionLst>
    </p:ext>
    <p:ext uri="{EFAFB233-063F-42B5-8137-9DF3F51BA10A}">
      <p15:sldGuideLst xmlns:p15="http://schemas.microsoft.com/office/powerpoint/2012/main">
        <p15:guide id="2" pos="288" userDrawn="1">
          <p15:clr>
            <a:srgbClr val="A4A3A4"/>
          </p15:clr>
        </p15:guide>
        <p15:guide id="4" pos="5472" userDrawn="1">
          <p15:clr>
            <a:srgbClr val="A4A3A4"/>
          </p15:clr>
        </p15:guide>
        <p15:guide id="5" orient="horz" pos="3552" userDrawn="1">
          <p15:clr>
            <a:srgbClr val="A4A3A4"/>
          </p15:clr>
        </p15:guide>
        <p15:guide id="6" orient="horz" pos="991" userDrawn="1">
          <p15:clr>
            <a:srgbClr val="A4A3A4"/>
          </p15:clr>
        </p15:guide>
        <p15:guide id="7" orient="horz" pos="888" userDrawn="1">
          <p15:clr>
            <a:srgbClr val="A4A3A4"/>
          </p15:clr>
        </p15:guide>
        <p15:guide id="8" orient="horz" pos="374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z Moliski" initials="" lastIdx="25" clrIdx="0"/>
  <p:cmAuthor id="1" name="Samuel Joseph Frame" initials="SJF" lastIdx="11" clrIdx="1"/>
  <p:cmAuthor id="2" name="Microsoft Office User" initials="MOU" lastIdx="3" clrIdx="2"/>
  <p:cmAuthor id="3" name="Agate Development" initials="AD"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84"/>
    <a:srgbClr val="002495"/>
    <a:srgbClr val="009C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06" autoAdjust="0"/>
    <p:restoredTop sz="94249" autoAdjust="0"/>
  </p:normalViewPr>
  <p:slideViewPr>
    <p:cSldViewPr>
      <p:cViewPr varScale="1">
        <p:scale>
          <a:sx n="64" d="100"/>
          <a:sy n="64" d="100"/>
        </p:scale>
        <p:origin x="1032" y="72"/>
      </p:cViewPr>
      <p:guideLst>
        <p:guide pos="288"/>
        <p:guide pos="5472"/>
        <p:guide orient="horz" pos="3552"/>
        <p:guide orient="horz" pos="991"/>
        <p:guide orient="horz" pos="888"/>
        <p:guide orient="horz" pos="3744"/>
      </p:guideLst>
    </p:cSldViewPr>
  </p:slideViewPr>
  <p:outlineViewPr>
    <p:cViewPr>
      <p:scale>
        <a:sx n="33" d="100"/>
        <a:sy n="33" d="100"/>
      </p:scale>
      <p:origin x="0" y="-37434"/>
    </p:cViewPr>
  </p:outlineViewPr>
  <p:notesTextViewPr>
    <p:cViewPr>
      <p:scale>
        <a:sx n="125" d="100"/>
        <a:sy n="125" d="100"/>
      </p:scale>
      <p:origin x="0" y="0"/>
    </p:cViewPr>
  </p:notesTextViewPr>
  <p:sorterViewPr>
    <p:cViewPr>
      <p:scale>
        <a:sx n="100" d="100"/>
        <a:sy n="100" d="100"/>
      </p:scale>
      <p:origin x="0" y="3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CC75103D-9994-411B-83F1-CA97D5FFCEE2}" type="datetimeFigureOut">
              <a:rPr lang="en-US"/>
              <a:pPr>
                <a:defRPr/>
              </a:pPr>
              <a:t>7/12/2021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87CE43C7-7701-4DA9-9326-FB9088196BE4}" type="slidenum">
              <a:rPr lang="en-US"/>
              <a:pPr>
                <a:defRPr/>
              </a:pPr>
              <a:t>‹#›</a:t>
            </a:fld>
            <a:endParaRPr lang="en-US" dirty="0"/>
          </a:p>
        </p:txBody>
      </p:sp>
    </p:spTree>
    <p:extLst>
      <p:ext uri="{BB962C8B-B14F-4D97-AF65-F5344CB8AC3E}">
        <p14:creationId xmlns:p14="http://schemas.microsoft.com/office/powerpoint/2010/main" val="15434301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noFill/>
          <a:ln>
            <a:solidFill>
              <a:srgbClr val="000000"/>
            </a:solidFill>
            <a:miter lim="800000"/>
            <a:headEnd/>
            <a:tailEnd/>
          </a:ln>
        </p:spPr>
      </p:sp>
      <p:sp>
        <p:nvSpPr>
          <p:cNvPr id="808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8089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A72AECE-B744-40D0-91C9-443F42ED171A}" type="slidenum">
              <a:rPr lang="en-US" smtClean="0"/>
              <a:pPr/>
              <a:t>2</a:t>
            </a:fld>
            <a:endParaRPr lang="en-US" dirty="0"/>
          </a:p>
        </p:txBody>
      </p:sp>
    </p:spTree>
    <p:extLst>
      <p:ext uri="{BB962C8B-B14F-4D97-AF65-F5344CB8AC3E}">
        <p14:creationId xmlns:p14="http://schemas.microsoft.com/office/powerpoint/2010/main" val="21928938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endParaRPr lang="en-US" altLang="en-US" dirty="0"/>
          </a:p>
        </p:txBody>
      </p:sp>
      <p:sp>
        <p:nvSpPr>
          <p:cNvPr id="7" name="Title 1"/>
          <p:cNvSpPr txBox="1">
            <a:spLocks/>
          </p:cNvSpPr>
          <p:nvPr/>
        </p:nvSpPr>
        <p:spPr>
          <a:xfrm>
            <a:off x="2819400" y="457200"/>
            <a:ext cx="6248400" cy="2514600"/>
          </a:xfrm>
          <a:prstGeom prst="rect">
            <a:avLst/>
          </a:prstGeom>
        </p:spPr>
        <p:txBody>
          <a:bodyPr vert="horz" lIns="91440" tIns="45720" rIns="91440" bIns="45720" rtlCol="0" anchor="ctr">
            <a:normAutofit fontScale="6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15000" dirty="0">
                <a:solidFill>
                  <a:srgbClr val="009C9E"/>
                </a:solidFill>
                <a:latin typeface="Book Antiqua" panose="02040602050305030304" pitchFamily="18" charset="0"/>
              </a:rPr>
              <a:t>5</a:t>
            </a:r>
            <a:br>
              <a:rPr lang="en-US" sz="14500" dirty="0">
                <a:latin typeface="Book Antiqua" panose="02040602050305030304" pitchFamily="18" charset="0"/>
              </a:rPr>
            </a:br>
            <a:r>
              <a:rPr lang="en-US" sz="8300" dirty="0">
                <a:latin typeface="Book Antiqua" panose="02040602050305030304" pitchFamily="18" charset="0"/>
              </a:rPr>
              <a:t>Discrete Probability Distributions</a:t>
            </a:r>
          </a:p>
        </p:txBody>
      </p:sp>
      <p:sp>
        <p:nvSpPr>
          <p:cNvPr id="8" name="Subtitle 2"/>
          <p:cNvSpPr txBox="1">
            <a:spLocks/>
          </p:cNvSpPr>
          <p:nvPr/>
        </p:nvSpPr>
        <p:spPr>
          <a:xfrm>
            <a:off x="3124200" y="3886200"/>
            <a:ext cx="60198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olidFill>
                  <a:srgbClr val="1F4984"/>
                </a:solidFill>
                <a:latin typeface="Helvetica" pitchFamily="34" charset="0"/>
              </a:rPr>
              <a:t>Business Statistics: </a:t>
            </a:r>
          </a:p>
          <a:p>
            <a:pPr marL="0" indent="0" algn="ctr">
              <a:spcBef>
                <a:spcPts val="0"/>
              </a:spcBef>
              <a:buNone/>
            </a:pPr>
            <a:r>
              <a:rPr lang="en-US" sz="2800" dirty="0">
                <a:solidFill>
                  <a:srgbClr val="1F4984"/>
                </a:solidFill>
                <a:latin typeface="Helvetica" pitchFamily="34" charset="0"/>
              </a:rPr>
              <a:t>Communicating with Numbers, 2e</a:t>
            </a:r>
          </a:p>
          <a:p>
            <a:pPr marL="0" indent="0" algn="ctr">
              <a:spcBef>
                <a:spcPts val="0"/>
              </a:spcBef>
              <a:buNone/>
            </a:pPr>
            <a:endParaRPr lang="en-US" sz="2800" dirty="0">
              <a:latin typeface="Helvetica" pitchFamily="34" charset="0"/>
            </a:endParaRPr>
          </a:p>
          <a:p>
            <a:pPr marL="0" indent="0" algn="ctr">
              <a:spcBef>
                <a:spcPts val="0"/>
              </a:spcBef>
              <a:buNone/>
            </a:pPr>
            <a:r>
              <a:rPr lang="en-US" sz="2200" dirty="0">
                <a:latin typeface="Helvetica" pitchFamily="34" charset="0"/>
              </a:rPr>
              <a:t>By Sanjiv Jaggia and Alison Kelly</a:t>
            </a:r>
          </a:p>
        </p:txBody>
      </p:sp>
      <p:sp>
        <p:nvSpPr>
          <p:cNvPr id="9" name="Rectangle 8"/>
          <p:cNvSpPr/>
          <p:nvPr/>
        </p:nvSpPr>
        <p:spPr>
          <a:xfrm>
            <a:off x="-2310" y="0"/>
            <a:ext cx="2745509" cy="6858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dirty="0">
              <a:solidFill>
                <a:srgbClr val="E9F7FE"/>
              </a:solidFill>
            </a:endParaRP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3375" y="-5057775"/>
            <a:ext cx="4048606" cy="2743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914400"/>
            <a:ext cx="2699071" cy="1828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11" name="Straight Connector 10"/>
          <p:cNvCxnSpPr/>
          <p:nvPr/>
        </p:nvCxnSpPr>
        <p:spPr>
          <a:xfrm>
            <a:off x="4114800" y="3429000"/>
            <a:ext cx="3657600" cy="0"/>
          </a:xfrm>
          <a:prstGeom prst="line">
            <a:avLst/>
          </a:prstGeom>
          <a:ln>
            <a:solidFill>
              <a:srgbClr val="009C9E"/>
            </a:solidFill>
          </a:ln>
        </p:spPr>
        <p:style>
          <a:lnRef idx="1">
            <a:schemeClr val="accent1"/>
          </a:lnRef>
          <a:fillRef idx="0">
            <a:schemeClr val="accent1"/>
          </a:fillRef>
          <a:effectRef idx="0">
            <a:schemeClr val="accent1"/>
          </a:effectRef>
          <a:fontRef idx="minor">
            <a:schemeClr val="tx1"/>
          </a:fontRef>
        </p:style>
      </p:cxnSp>
      <p:sp>
        <p:nvSpPr>
          <p:cNvPr id="10" name="Text Box 5"/>
          <p:cNvSpPr txBox="1">
            <a:spLocks noChangeArrowheads="1"/>
          </p:cNvSpPr>
          <p:nvPr/>
        </p:nvSpPr>
        <p:spPr bwMode="auto">
          <a:xfrm>
            <a:off x="76200" y="6594475"/>
            <a:ext cx="1752600" cy="244475"/>
          </a:xfrm>
          <a:prstGeom prst="rect">
            <a:avLst/>
          </a:prstGeom>
          <a:noFill/>
          <a:ln w="9525">
            <a:noFill/>
            <a:miter lim="800000"/>
            <a:headEnd/>
            <a:tailEnd/>
          </a:ln>
        </p:spPr>
        <p:txBody>
          <a:bodyPr>
            <a:spAutoFit/>
          </a:bodyPr>
          <a:lstStyle/>
          <a:p>
            <a:r>
              <a:rPr lang="en-US" sz="1000" b="1" i="1" dirty="0">
                <a:latin typeface="Book Antiqua" panose="02040602050305030304" pitchFamily="18" charset="0"/>
                <a:ea typeface="ＭＳ Ｐゴシック"/>
                <a:cs typeface="ＭＳ Ｐゴシック"/>
              </a:rPr>
              <a:t>McGraw-Hill/Irwin</a:t>
            </a:r>
          </a:p>
        </p:txBody>
      </p:sp>
    </p:spTree>
    <p:extLst>
      <p:ext uri="{BB962C8B-B14F-4D97-AF65-F5344CB8AC3E}">
        <p14:creationId xmlns:p14="http://schemas.microsoft.com/office/powerpoint/2010/main" val="4015702907"/>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457200" y="1600201"/>
            <a:ext cx="8229600" cy="914399"/>
          </a:xfrm>
        </p:spPr>
        <p:txBody>
          <a:bodyPr/>
          <a:lstStyle>
            <a:lvl1pPr>
              <a:defRPr baseline="0">
                <a:latin typeface="Calibri" panose="020F0502020204030204" pitchFamily="34" charset="0"/>
              </a:defRPr>
            </a:lvl1pPr>
            <a:lvl2pPr>
              <a:defRPr baseline="0">
                <a:latin typeface="Calibri" panose="020F0502020204030204" pitchFamily="34" charset="0"/>
              </a:defRPr>
            </a:lvl2pPr>
            <a:lvl3pPr>
              <a:defRPr baseline="0">
                <a:latin typeface="Calibri" panose="020F0502020204030204" pitchFamily="34" charset="0"/>
              </a:defRPr>
            </a:lvl3pPr>
            <a:lvl4pPr>
              <a:defRPr baseline="0">
                <a:latin typeface="Calibri" panose="020F0502020204030204" pitchFamily="34" charset="0"/>
              </a:defRPr>
            </a:lvl4pPr>
            <a:lvl5pPr>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a:t>
            </a: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endParaRPr kumimoji="0" lang="en-US" sz="1000" b="0" i="0" u="none" strike="noStrike" kern="1200" cap="none" spc="0" normalizeH="0" baseline="0" noProof="0" dirty="0">
              <a:ln>
                <a:noFill/>
              </a:ln>
              <a:solidFill>
                <a:schemeClr val="bg1"/>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14-</a:t>
            </a:r>
            <a:fld id="{3B23F10E-B9DB-4030-83AA-1C45FF54A19F}" type="slidenum">
              <a:rPr lang="en-US" sz="1000" smtClean="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7" name="Content Placeholder 2">
            <a:extLst>
              <a:ext uri="{FF2B5EF4-FFF2-40B4-BE49-F238E27FC236}">
                <a16:creationId xmlns:a16="http://schemas.microsoft.com/office/drawing/2014/main" id="{587EDC90-0FC9-477E-9C64-5ABD7ACDA17F}"/>
              </a:ext>
            </a:extLst>
          </p:cNvPr>
          <p:cNvSpPr>
            <a:spLocks noGrp="1"/>
          </p:cNvSpPr>
          <p:nvPr>
            <p:ph idx="10"/>
          </p:nvPr>
        </p:nvSpPr>
        <p:spPr>
          <a:xfrm>
            <a:off x="457200" y="2667000"/>
            <a:ext cx="8229600" cy="914399"/>
          </a:xfrm>
        </p:spPr>
        <p:txBody>
          <a:bodyPr/>
          <a:lstStyle>
            <a:lvl1pPr>
              <a:defRPr baseline="0">
                <a:latin typeface="Calibri" panose="020F0502020204030204" pitchFamily="34" charset="0"/>
              </a:defRPr>
            </a:lvl1pPr>
            <a:lvl2pPr>
              <a:defRPr baseline="0">
                <a:latin typeface="Calibri" panose="020F0502020204030204" pitchFamily="34" charset="0"/>
              </a:defRPr>
            </a:lvl2pPr>
            <a:lvl3pPr>
              <a:defRPr baseline="0">
                <a:latin typeface="Calibri" panose="020F0502020204030204" pitchFamily="34" charset="0"/>
              </a:defRPr>
            </a:lvl3pPr>
            <a:lvl4pPr>
              <a:defRPr baseline="0">
                <a:latin typeface="Calibri" panose="020F0502020204030204" pitchFamily="34" charset="0"/>
              </a:defRPr>
            </a:lvl4pPr>
            <a:lvl5pPr>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FCA32148-4D56-4A15-876E-6CC486B13E78}"/>
              </a:ext>
            </a:extLst>
          </p:cNvPr>
          <p:cNvSpPr>
            <a:spLocks noGrp="1"/>
          </p:cNvSpPr>
          <p:nvPr>
            <p:ph idx="11"/>
          </p:nvPr>
        </p:nvSpPr>
        <p:spPr>
          <a:xfrm>
            <a:off x="457200" y="3657600"/>
            <a:ext cx="8229600" cy="914399"/>
          </a:xfrm>
        </p:spPr>
        <p:txBody>
          <a:bodyPr/>
          <a:lstStyle>
            <a:lvl1pPr>
              <a:defRPr baseline="0">
                <a:latin typeface="Calibri" panose="020F0502020204030204" pitchFamily="34" charset="0"/>
              </a:defRPr>
            </a:lvl1pPr>
            <a:lvl2pPr>
              <a:defRPr baseline="0">
                <a:latin typeface="Calibri" panose="020F0502020204030204" pitchFamily="34" charset="0"/>
              </a:defRPr>
            </a:lvl2pPr>
            <a:lvl3pPr>
              <a:defRPr baseline="0">
                <a:latin typeface="Calibri" panose="020F0502020204030204" pitchFamily="34" charset="0"/>
              </a:defRPr>
            </a:lvl3pPr>
            <a:lvl4pPr>
              <a:defRPr baseline="0">
                <a:latin typeface="Calibri" panose="020F0502020204030204" pitchFamily="34" charset="0"/>
              </a:defRPr>
            </a:lvl4pPr>
            <a:lvl5pPr>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2" hasCustomPrompt="1"/>
          </p:nvPr>
        </p:nvSpPr>
        <p:spPr>
          <a:xfrm>
            <a:off x="1524000" y="5791200"/>
            <a:ext cx="5638800" cy="228600"/>
          </a:xfrm>
        </p:spPr>
        <p:txBody>
          <a:bodyPr>
            <a:noAutofit/>
          </a:bodyPr>
          <a:lstStyle>
            <a:lvl1pPr marL="0" indent="0" algn="ctr">
              <a:buNone/>
              <a:defRPr sz="1200">
                <a:latin typeface="+mn-lt"/>
              </a:defRPr>
            </a:lvl1pPr>
          </a:lstStyle>
          <a:p>
            <a:pPr lvl="0"/>
            <a:r>
              <a:rPr lang="en-US" dirty="0"/>
              <a:t>Access the text alternative for slide images.</a:t>
            </a:r>
          </a:p>
        </p:txBody>
      </p:sp>
      <p:sp>
        <p:nvSpPr>
          <p:cNvPr id="10" name="Content Placeholder 9">
            <a:extLst>
              <a:ext uri="{FF2B5EF4-FFF2-40B4-BE49-F238E27FC236}">
                <a16:creationId xmlns:a16="http://schemas.microsoft.com/office/drawing/2014/main" id="{E72A3250-1A2F-4F8F-8D6A-630753A6FE88}"/>
              </a:ext>
            </a:extLst>
          </p:cNvPr>
          <p:cNvSpPr>
            <a:spLocks noGrp="1"/>
          </p:cNvSpPr>
          <p:nvPr>
            <p:ph sz="quarter" idx="13"/>
          </p:nvPr>
        </p:nvSpPr>
        <p:spPr>
          <a:xfrm>
            <a:off x="457200" y="4724400"/>
            <a:ext cx="8229600" cy="4572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a:extLst>
              <a:ext uri="{FF2B5EF4-FFF2-40B4-BE49-F238E27FC236}">
                <a16:creationId xmlns:a16="http://schemas.microsoft.com/office/drawing/2014/main" id="{3469EE25-EE38-47E0-94D4-C9CA057861D2}"/>
              </a:ext>
            </a:extLst>
          </p:cNvPr>
          <p:cNvSpPr>
            <a:spLocks noGrp="1"/>
          </p:cNvSpPr>
          <p:nvPr>
            <p:ph sz="quarter" idx="14"/>
          </p:nvPr>
        </p:nvSpPr>
        <p:spPr>
          <a:xfrm>
            <a:off x="457200" y="5334000"/>
            <a:ext cx="8229600" cy="3048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968381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solidFill>
                  <a:srgbClr val="1F4984"/>
                </a:solidFill>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p:nvSpPr>
        <p:spPr>
          <a:xfrm rot="5400000">
            <a:off x="4229100" y="18669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bg1"/>
                </a:solidFill>
                <a:latin typeface="+mn-lt"/>
              </a:rPr>
              <a:t>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endParaRPr kumimoji="0" lang="en-US" sz="1000" b="0" i="0" u="none" strike="noStrike" kern="1200" cap="none" spc="0" normalizeH="0" baseline="0" noProof="0" dirty="0">
              <a:ln>
                <a:noFill/>
              </a:ln>
              <a:solidFill>
                <a:srgbClr val="FFFFFF"/>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Times New Roman" pitchFamily="18" charset="0"/>
              </a:rPr>
              <a:t>14-</a:t>
            </a:r>
            <a:fld id="{3B23F10E-B9DB-4030-83AA-1C45FF54A19F}" type="slidenum">
              <a:rPr lang="en-US" sz="1000">
                <a:solidFill>
                  <a:srgbClr val="FFFFFF"/>
                </a:solidFill>
                <a:latin typeface="Times New Roman" pitchFamily="18" charset="0"/>
              </a:rPr>
              <a:pPr algn="r">
                <a:defRPr/>
              </a:pPr>
              <a:t>‹#›</a:t>
            </a:fld>
            <a:endParaRPr lang="en-US" sz="1000" dirty="0">
              <a:solidFill>
                <a:srgbClr val="FFFFFF"/>
              </a:solidFill>
              <a:latin typeface="Times New Roman" pitchFamily="18" charset="0"/>
            </a:endParaRPr>
          </a:p>
        </p:txBody>
      </p:sp>
    </p:spTree>
    <p:extLst>
      <p:ext uri="{BB962C8B-B14F-4D97-AF65-F5344CB8AC3E}">
        <p14:creationId xmlns:p14="http://schemas.microsoft.com/office/powerpoint/2010/main" val="3871208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Helvetic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Helvetica"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02923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atin typeface="Helvetica" pitchFamily="34" charset="0"/>
              </a:defRPr>
            </a:lvl1pPr>
            <a:lvl2pPr>
              <a:defRPr sz="2400">
                <a:latin typeface="Helvetica" pitchFamily="34" charset="0"/>
              </a:defRPr>
            </a:lvl2pPr>
            <a:lvl3pPr>
              <a:defRPr sz="2000">
                <a:latin typeface="Helvetica" pitchFamily="34" charset="0"/>
              </a:defRPr>
            </a:lvl3pPr>
            <a:lvl4pPr>
              <a:defRPr sz="1800">
                <a:latin typeface="Helvetica" pitchFamily="34" charset="0"/>
              </a:defRPr>
            </a:lvl4pPr>
            <a:lvl5pPr>
              <a:defRPr sz="1800">
                <a:latin typeface="Helvetica"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atin typeface="Helvetica" pitchFamily="34" charset="0"/>
              </a:defRPr>
            </a:lvl1pPr>
            <a:lvl2pPr>
              <a:defRPr sz="2400">
                <a:latin typeface="Helvetica" pitchFamily="34" charset="0"/>
              </a:defRPr>
            </a:lvl2pPr>
            <a:lvl3pPr>
              <a:defRPr sz="2000">
                <a:latin typeface="Helvetica" pitchFamily="34" charset="0"/>
              </a:defRPr>
            </a:lvl3pPr>
            <a:lvl4pPr>
              <a:defRPr sz="1800">
                <a:latin typeface="Helvetica" pitchFamily="34" charset="0"/>
              </a:defRPr>
            </a:lvl4pPr>
            <a:lvl5pPr>
              <a:defRPr sz="1800">
                <a:latin typeface="Helvetica"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2685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Helvetica" pitchFamily="34" charset="0"/>
              </a:defRPr>
            </a:lvl1pPr>
            <a:lvl2pPr>
              <a:defRPr sz="2000">
                <a:latin typeface="Helvetica" pitchFamily="34" charset="0"/>
              </a:defRPr>
            </a:lvl2pPr>
            <a:lvl3pPr>
              <a:defRPr sz="1800">
                <a:latin typeface="Helvetica" pitchFamily="34" charset="0"/>
              </a:defRPr>
            </a:lvl3pPr>
            <a:lvl4pPr>
              <a:defRPr sz="1600">
                <a:latin typeface="Helvetica" pitchFamily="34" charset="0"/>
              </a:defRPr>
            </a:lvl4pPr>
            <a:lvl5pPr>
              <a:defRPr sz="1600">
                <a:latin typeface="Helvetica"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Helvetica" pitchFamily="34" charset="0"/>
              </a:defRPr>
            </a:lvl1pPr>
            <a:lvl2pPr>
              <a:defRPr sz="2000">
                <a:latin typeface="Helvetica" pitchFamily="34" charset="0"/>
              </a:defRPr>
            </a:lvl2pPr>
            <a:lvl3pPr>
              <a:defRPr sz="1800">
                <a:latin typeface="Helvetica" pitchFamily="34" charset="0"/>
              </a:defRPr>
            </a:lvl3pPr>
            <a:lvl4pPr>
              <a:defRPr sz="1600">
                <a:latin typeface="Helvetica" pitchFamily="34" charset="0"/>
              </a:defRPr>
            </a:lvl4pPr>
            <a:lvl5pPr>
              <a:defRPr sz="1600">
                <a:latin typeface="Helvetica"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73142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076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76570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atin typeface="Helvetica"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atin typeface="Helvetica" pitchFamily="34" charset="0"/>
              </a:defRPr>
            </a:lvl1pPr>
            <a:lvl2pPr>
              <a:defRPr sz="2800">
                <a:latin typeface="Helvetica" pitchFamily="34" charset="0"/>
              </a:defRPr>
            </a:lvl2pPr>
            <a:lvl3pPr>
              <a:defRPr sz="2400">
                <a:latin typeface="Helvetica" pitchFamily="34" charset="0"/>
              </a:defRPr>
            </a:lvl3pPr>
            <a:lvl4pPr>
              <a:defRPr sz="2000">
                <a:latin typeface="Helvetica" pitchFamily="34" charset="0"/>
              </a:defRPr>
            </a:lvl4pPr>
            <a:lvl5pPr>
              <a:defRPr sz="2000">
                <a:latin typeface="Helvetica"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atin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463267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Helvetica" pitchFamily="34" charset="0"/>
              </a:defRPr>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Helvetic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799947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itchFamily="34" charset="0"/>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892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457200" y="1600201"/>
            <a:ext cx="8229600" cy="3886200"/>
          </a:xfrm>
        </p:spPr>
        <p:txBody>
          <a:bodyPr/>
          <a:lstStyle>
            <a:lvl1pPr marL="292608" indent="-292608">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a:t>
            </a: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endParaRPr kumimoji="0" lang="en-US" sz="1000" b="0" i="0" u="none" strike="noStrike" kern="1200" cap="none" spc="0" normalizeH="0" baseline="0" noProof="0" dirty="0">
              <a:ln>
                <a:noFill/>
              </a:ln>
              <a:solidFill>
                <a:schemeClr val="bg1"/>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14-</a:t>
            </a:r>
            <a:fld id="{3B23F10E-B9DB-4030-83AA-1C45FF54A19F}" type="slidenum">
              <a:rPr lang="en-US" sz="1000" smtClean="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7" name="Content Placeholder 6"/>
          <p:cNvSpPr>
            <a:spLocks noGrp="1"/>
          </p:cNvSpPr>
          <p:nvPr>
            <p:ph sz="quarter" idx="10" hasCustomPrompt="1"/>
          </p:nvPr>
        </p:nvSpPr>
        <p:spPr>
          <a:xfrm>
            <a:off x="457200" y="5652247"/>
            <a:ext cx="8229600" cy="304800"/>
          </a:xfrm>
        </p:spPr>
        <p:txBody>
          <a:bodyPr>
            <a:normAutofit/>
          </a:bodyPr>
          <a:lstStyle>
            <a:lvl1pPr marL="0" indent="0" algn="ctr">
              <a:buNone/>
              <a:defRPr sz="1200">
                <a:latin typeface="+mn-lt"/>
              </a:defRPr>
            </a:lvl1pPr>
          </a:lstStyle>
          <a:p>
            <a:pPr lvl="0"/>
            <a:r>
              <a:rPr lang="en-US" dirty="0"/>
              <a:t>Access the text alternative for slide images.</a:t>
            </a:r>
          </a:p>
        </p:txBody>
      </p:sp>
    </p:spTree>
    <p:extLst>
      <p:ext uri="{BB962C8B-B14F-4D97-AF65-F5344CB8AC3E}">
        <p14:creationId xmlns:p14="http://schemas.microsoft.com/office/powerpoint/2010/main" val="26579155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Helvetica" pitchFamily="34" charset="0"/>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71143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96258" name="Rectangle 2"/>
          <p:cNvSpPr>
            <a:spLocks noGrp="1" noChangeArrowheads="1"/>
          </p:cNvSpPr>
          <p:nvPr>
            <p:ph type="ctrTitle"/>
          </p:nvPr>
        </p:nvSpPr>
        <p:spPr>
          <a:xfrm>
            <a:off x="914400" y="1524000"/>
            <a:ext cx="7623175" cy="1752600"/>
          </a:xfrm>
        </p:spPr>
        <p:txBody>
          <a:bodyPr>
            <a:normAutofit/>
          </a:bodyPr>
          <a:lstStyle>
            <a:lvl1pPr>
              <a:defRPr sz="4400">
                <a:solidFill>
                  <a:srgbClr val="1F4984"/>
                </a:solidFill>
                <a:latin typeface="Helvetica" pitchFamily="34" charset="0"/>
              </a:defRPr>
            </a:lvl1pPr>
          </a:lstStyle>
          <a:p>
            <a:pPr lvl="0"/>
            <a:r>
              <a:rPr lang="en-US" altLang="en-US" noProof="0" dirty="0"/>
              <a:t>Click to edit Master title style</a:t>
            </a:r>
          </a:p>
        </p:txBody>
      </p:sp>
      <p:sp>
        <p:nvSpPr>
          <p:cNvPr id="96259"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pPr lvl="0"/>
            <a:r>
              <a:rPr lang="en-US" altLang="en-US" noProof="0"/>
              <a:t>Click to edit Master subtitle style</a:t>
            </a:r>
          </a:p>
        </p:txBody>
      </p:sp>
      <p:sp>
        <p:nvSpPr>
          <p:cNvPr id="7" name="Rectangle 5"/>
          <p:cNvSpPr>
            <a:spLocks noGrp="1" noChangeArrowheads="1"/>
          </p:cNvSpPr>
          <p:nvPr>
            <p:ph type="ftr" sz="quarter" idx="11"/>
          </p:nvPr>
        </p:nvSpPr>
        <p:spPr>
          <a:xfrm>
            <a:off x="3124200" y="6243638"/>
            <a:ext cx="2895600" cy="457200"/>
          </a:xfrm>
        </p:spPr>
        <p:txBody>
          <a:bodyPr/>
          <a:lstStyle>
            <a:lvl1pPr>
              <a:defRPr dirty="0" smtClean="0"/>
            </a:lvl1pPr>
          </a:lstStyle>
          <a:p>
            <a:pPr>
              <a:defRPr/>
            </a:pPr>
            <a:r>
              <a:rPr lang="en-US" altLang="en-US" dirty="0"/>
              <a:t>Statistics and Data</a:t>
            </a:r>
          </a:p>
        </p:txBody>
      </p:sp>
      <p:sp>
        <p:nvSpPr>
          <p:cNvPr id="8" name="Rectangle 6"/>
          <p:cNvSpPr>
            <a:spLocks noGrp="1" noChangeArrowheads="1"/>
          </p:cNvSpPr>
          <p:nvPr>
            <p:ph type="sldNum" sz="quarter" idx="12"/>
          </p:nvPr>
        </p:nvSpPr>
        <p:spPr/>
        <p:txBody>
          <a:bodyPr/>
          <a:lstStyle>
            <a:lvl1pPr>
              <a:defRPr/>
            </a:lvl1pPr>
          </a:lstStyle>
          <a:p>
            <a:pPr>
              <a:defRPr/>
            </a:pPr>
            <a:fld id="{98DB065A-80F1-475D-BFEE-7F93B08AF24B}" type="slidenum">
              <a:rPr lang="en-US" altLang="en-US"/>
              <a:pPr>
                <a:defRPr/>
              </a:pPr>
              <a:t>‹#›</a:t>
            </a:fld>
            <a:endParaRPr lang="en-US" altLang="en-US" dirty="0"/>
          </a:p>
        </p:txBody>
      </p:sp>
      <p:sp>
        <p:nvSpPr>
          <p:cNvPr id="9" name="Rectangle 21"/>
          <p:cNvSpPr>
            <a:spLocks noChangeArrowheads="1"/>
          </p:cNvSpPr>
          <p:nvPr userDrawn="1"/>
        </p:nvSpPr>
        <p:spPr bwMode="auto">
          <a:xfrm>
            <a:off x="6934200" y="6248400"/>
            <a:ext cx="2133600" cy="457200"/>
          </a:xfrm>
          <a:prstGeom prst="rect">
            <a:avLst/>
          </a:prstGeom>
          <a:noFill/>
          <a:ln w="9525">
            <a:noFill/>
            <a:miter lim="800000"/>
            <a:headEnd/>
            <a:tailEnd/>
          </a:ln>
        </p:spPr>
        <p:txBody>
          <a:bodyPr anchor="b"/>
          <a:lstStyle/>
          <a:p>
            <a:pPr algn="r">
              <a:defRPr/>
            </a:pPr>
            <a:r>
              <a:rPr lang="en-US" sz="1000" dirty="0">
                <a:latin typeface="Helvetica"/>
                <a:cs typeface="Helvetica"/>
              </a:rPr>
              <a:t>14-</a:t>
            </a:r>
            <a:fld id="{3B23F10E-B9DB-4030-83AA-1C45FF54A19F}" type="slidenum">
              <a:rPr lang="en-US" sz="1000" smtClean="0">
                <a:latin typeface="Helvetica"/>
                <a:cs typeface="Helvetica"/>
              </a:rPr>
              <a:pPr algn="r">
                <a:defRPr/>
              </a:pPr>
              <a:t>‹#›</a:t>
            </a:fld>
            <a:endParaRPr lang="en-US" sz="1000" dirty="0">
              <a:latin typeface="Helvetica"/>
              <a:cs typeface="Helvetica"/>
            </a:endParaRPr>
          </a:p>
        </p:txBody>
      </p:sp>
      <p:sp>
        <p:nvSpPr>
          <p:cNvPr id="11" name="Rectangle 10">
            <a:extLst>
              <a:ext uri="{FF2B5EF4-FFF2-40B4-BE49-F238E27FC236}">
                <a16:creationId xmlns:a16="http://schemas.microsoft.com/office/drawing/2014/main" id="{969C0A71-2F34-4BC1-B8D1-CE00F5724D37}"/>
              </a:ext>
            </a:extLst>
          </p:cNvPr>
          <p:cNvSpPr/>
          <p:nvPr userDrawn="1"/>
        </p:nvSpPr>
        <p:spPr>
          <a:xfrm>
            <a:off x="-2310" y="0"/>
            <a:ext cx="2745509"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dirty="0">
              <a:solidFill>
                <a:srgbClr val="E9F7FE"/>
              </a:solidFill>
            </a:endParaRPr>
          </a:p>
        </p:txBody>
      </p:sp>
      <p:cxnSp>
        <p:nvCxnSpPr>
          <p:cNvPr id="12" name="Straight Connector 11">
            <a:extLst>
              <a:ext uri="{FF2B5EF4-FFF2-40B4-BE49-F238E27FC236}">
                <a16:creationId xmlns:a16="http://schemas.microsoft.com/office/drawing/2014/main" id="{DA339CF8-486B-486F-A867-E3D3C2E67F77}"/>
              </a:ext>
            </a:extLst>
          </p:cNvPr>
          <p:cNvCxnSpPr/>
          <p:nvPr userDrawn="1"/>
        </p:nvCxnSpPr>
        <p:spPr>
          <a:xfrm>
            <a:off x="4114800" y="3429000"/>
            <a:ext cx="3657600" cy="0"/>
          </a:xfrm>
          <a:prstGeom prst="line">
            <a:avLst/>
          </a:prstGeom>
          <a:ln>
            <a:solidFill>
              <a:srgbClr val="009C9E"/>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5A0988F-6E75-4F71-9160-2D2D916F9309}"/>
              </a:ext>
            </a:extLst>
          </p:cNvPr>
          <p:cNvPicPr>
            <a:picLocks noChangeAspect="1"/>
          </p:cNvPicPr>
          <p:nvPr userDrawn="1"/>
        </p:nvPicPr>
        <p:blipFill>
          <a:blip r:embed="rId2"/>
          <a:stretch>
            <a:fillRect/>
          </a:stretch>
        </p:blipFill>
        <p:spPr>
          <a:xfrm>
            <a:off x="-1" y="963706"/>
            <a:ext cx="2743199" cy="484094"/>
          </a:xfrm>
          <a:prstGeom prst="rect">
            <a:avLst/>
          </a:prstGeom>
        </p:spPr>
      </p:pic>
      <p:sp>
        <p:nvSpPr>
          <p:cNvPr id="3" name="Content Placeholder 2">
            <a:extLst>
              <a:ext uri="{FF2B5EF4-FFF2-40B4-BE49-F238E27FC236}">
                <a16:creationId xmlns:a16="http://schemas.microsoft.com/office/drawing/2014/main" id="{72222517-BE01-4008-9007-D44B83F312D0}"/>
              </a:ext>
            </a:extLst>
          </p:cNvPr>
          <p:cNvSpPr>
            <a:spLocks noGrp="1"/>
          </p:cNvSpPr>
          <p:nvPr>
            <p:ph sz="quarter" idx="13"/>
          </p:nvPr>
        </p:nvSpPr>
        <p:spPr>
          <a:xfrm>
            <a:off x="2971800" y="5894388"/>
            <a:ext cx="5715000" cy="2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2E46B0BF-4D04-414F-97F3-95C0C75EF2C8}"/>
              </a:ext>
            </a:extLst>
          </p:cNvPr>
          <p:cNvSpPr>
            <a:spLocks noGrp="1"/>
          </p:cNvSpPr>
          <p:nvPr>
            <p:ph sz="quarter" idx="14"/>
          </p:nvPr>
        </p:nvSpPr>
        <p:spPr>
          <a:xfrm>
            <a:off x="3048000" y="6356350"/>
            <a:ext cx="5257800" cy="344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50131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3_Title Slide">
    <p:spTree>
      <p:nvGrpSpPr>
        <p:cNvPr id="1" name=""/>
        <p:cNvGrpSpPr/>
        <p:nvPr/>
      </p:nvGrpSpPr>
      <p:grpSpPr>
        <a:xfrm>
          <a:off x="0" y="0"/>
          <a:ext cx="0" cy="0"/>
          <a:chOff x="0" y="0"/>
          <a:chExt cx="0" cy="0"/>
        </a:xfrm>
      </p:grpSpPr>
      <p:sp>
        <p:nvSpPr>
          <p:cNvPr id="96258" name="Rectangle 2"/>
          <p:cNvSpPr>
            <a:spLocks noGrp="1" noChangeArrowheads="1"/>
          </p:cNvSpPr>
          <p:nvPr>
            <p:ph type="ctrTitle"/>
          </p:nvPr>
        </p:nvSpPr>
        <p:spPr>
          <a:xfrm>
            <a:off x="914400" y="1524000"/>
            <a:ext cx="7623175" cy="1752600"/>
          </a:xfrm>
        </p:spPr>
        <p:txBody>
          <a:bodyPr>
            <a:normAutofit/>
          </a:bodyPr>
          <a:lstStyle>
            <a:lvl1pPr>
              <a:defRPr sz="4400">
                <a:solidFill>
                  <a:srgbClr val="1F4984"/>
                </a:solidFill>
                <a:latin typeface="Helvetica" pitchFamily="34" charset="0"/>
              </a:defRPr>
            </a:lvl1pPr>
          </a:lstStyle>
          <a:p>
            <a:pPr lvl="0"/>
            <a:r>
              <a:rPr lang="en-US" altLang="en-US" noProof="0" dirty="0"/>
              <a:t>Click to edit Master title style</a:t>
            </a:r>
          </a:p>
        </p:txBody>
      </p:sp>
      <p:sp>
        <p:nvSpPr>
          <p:cNvPr id="9" name="Rectangle 21"/>
          <p:cNvSpPr>
            <a:spLocks noChangeArrowheads="1"/>
          </p:cNvSpPr>
          <p:nvPr userDrawn="1"/>
        </p:nvSpPr>
        <p:spPr bwMode="auto">
          <a:xfrm>
            <a:off x="6934200" y="6248400"/>
            <a:ext cx="2133600" cy="457200"/>
          </a:xfrm>
          <a:prstGeom prst="rect">
            <a:avLst/>
          </a:prstGeom>
          <a:noFill/>
          <a:ln w="9525">
            <a:noFill/>
            <a:miter lim="800000"/>
            <a:headEnd/>
            <a:tailEnd/>
          </a:ln>
        </p:spPr>
        <p:txBody>
          <a:bodyPr anchor="b"/>
          <a:lstStyle/>
          <a:p>
            <a:pPr algn="r">
              <a:defRPr/>
            </a:pPr>
            <a:r>
              <a:rPr lang="en-US" sz="1000" dirty="0">
                <a:latin typeface="Helvetica"/>
                <a:cs typeface="Helvetica"/>
              </a:rPr>
              <a:t>14-</a:t>
            </a:r>
            <a:fld id="{3B23F10E-B9DB-4030-83AA-1C45FF54A19F}" type="slidenum">
              <a:rPr lang="en-US" sz="1000" smtClean="0">
                <a:latin typeface="Helvetica"/>
                <a:cs typeface="Helvetica"/>
              </a:rPr>
              <a:pPr algn="r">
                <a:defRPr/>
              </a:pPr>
              <a:t>‹#›</a:t>
            </a:fld>
            <a:endParaRPr lang="en-US" sz="1000" dirty="0">
              <a:latin typeface="Helvetica"/>
              <a:cs typeface="Helvetica"/>
            </a:endParaRPr>
          </a:p>
        </p:txBody>
      </p:sp>
      <p:sp>
        <p:nvSpPr>
          <p:cNvPr id="3" name="Content Placeholder 2">
            <a:extLst>
              <a:ext uri="{FF2B5EF4-FFF2-40B4-BE49-F238E27FC236}">
                <a16:creationId xmlns:a16="http://schemas.microsoft.com/office/drawing/2014/main" id="{9871CF0B-3967-4E8C-AE79-0DDBE66FA69F}"/>
              </a:ext>
            </a:extLst>
          </p:cNvPr>
          <p:cNvSpPr>
            <a:spLocks noGrp="1"/>
          </p:cNvSpPr>
          <p:nvPr>
            <p:ph sz="quarter" idx="10"/>
          </p:nvPr>
        </p:nvSpPr>
        <p:spPr>
          <a:xfrm>
            <a:off x="914400" y="4572000"/>
            <a:ext cx="7623175" cy="106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8576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endParaRPr lang="en-US" altLang="en-US" dirty="0"/>
          </a:p>
        </p:txBody>
      </p:sp>
      <p:sp>
        <p:nvSpPr>
          <p:cNvPr id="7" name="Title 1"/>
          <p:cNvSpPr txBox="1">
            <a:spLocks/>
          </p:cNvSpPr>
          <p:nvPr/>
        </p:nvSpPr>
        <p:spPr>
          <a:xfrm>
            <a:off x="2819400" y="457200"/>
            <a:ext cx="6248400" cy="2514600"/>
          </a:xfrm>
          <a:prstGeom prst="rect">
            <a:avLst/>
          </a:prstGeom>
        </p:spPr>
        <p:txBody>
          <a:bodyPr vert="horz" lIns="91440" tIns="45720" rIns="91440" bIns="45720" rtlCol="0" anchor="ctr">
            <a:normAutofit fontScale="6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15000" dirty="0">
                <a:solidFill>
                  <a:srgbClr val="009C9E"/>
                </a:solidFill>
                <a:latin typeface="Book Antiqua" panose="02040602050305030304" pitchFamily="18" charset="0"/>
              </a:rPr>
              <a:t>5</a:t>
            </a:r>
            <a:br>
              <a:rPr lang="en-US" sz="14500" dirty="0">
                <a:latin typeface="Book Antiqua" panose="02040602050305030304" pitchFamily="18" charset="0"/>
              </a:rPr>
            </a:br>
            <a:r>
              <a:rPr lang="en-US" sz="8300" dirty="0">
                <a:latin typeface="Book Antiqua" panose="02040602050305030304" pitchFamily="18" charset="0"/>
              </a:rPr>
              <a:t>Discrete Probability Distributions</a:t>
            </a:r>
          </a:p>
        </p:txBody>
      </p:sp>
      <p:sp>
        <p:nvSpPr>
          <p:cNvPr id="8" name="Subtitle 2"/>
          <p:cNvSpPr txBox="1">
            <a:spLocks/>
          </p:cNvSpPr>
          <p:nvPr/>
        </p:nvSpPr>
        <p:spPr>
          <a:xfrm>
            <a:off x="3124200" y="3886200"/>
            <a:ext cx="60198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olidFill>
                  <a:srgbClr val="1F4984"/>
                </a:solidFill>
                <a:latin typeface="Helvetica" pitchFamily="34" charset="0"/>
              </a:rPr>
              <a:t>Business Statistics: </a:t>
            </a:r>
          </a:p>
          <a:p>
            <a:pPr marL="0" indent="0" algn="ctr">
              <a:spcBef>
                <a:spcPts val="0"/>
              </a:spcBef>
              <a:buNone/>
            </a:pPr>
            <a:r>
              <a:rPr lang="en-US" sz="2800" dirty="0">
                <a:solidFill>
                  <a:srgbClr val="1F4984"/>
                </a:solidFill>
                <a:latin typeface="Helvetica" pitchFamily="34" charset="0"/>
              </a:rPr>
              <a:t>Communicating with Numbers, 2e</a:t>
            </a:r>
          </a:p>
          <a:p>
            <a:pPr marL="0" indent="0" algn="ctr">
              <a:spcBef>
                <a:spcPts val="0"/>
              </a:spcBef>
              <a:buNone/>
            </a:pPr>
            <a:endParaRPr lang="en-US" sz="2800" dirty="0">
              <a:latin typeface="Helvetica" pitchFamily="34" charset="0"/>
            </a:endParaRPr>
          </a:p>
          <a:p>
            <a:pPr marL="0" indent="0" algn="ctr">
              <a:spcBef>
                <a:spcPts val="0"/>
              </a:spcBef>
              <a:buNone/>
            </a:pPr>
            <a:r>
              <a:rPr lang="en-US" sz="2200" dirty="0">
                <a:latin typeface="Helvetica" pitchFamily="34" charset="0"/>
              </a:rPr>
              <a:t>By Sanjiv Jaggia and Alison Kelly</a:t>
            </a:r>
          </a:p>
        </p:txBody>
      </p:sp>
      <p:sp>
        <p:nvSpPr>
          <p:cNvPr id="9" name="Rectangle 8"/>
          <p:cNvSpPr/>
          <p:nvPr/>
        </p:nvSpPr>
        <p:spPr>
          <a:xfrm>
            <a:off x="-2310" y="0"/>
            <a:ext cx="2745509" cy="6858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dirty="0">
              <a:solidFill>
                <a:srgbClr val="E9F7FE"/>
              </a:solidFill>
            </a:endParaRP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3375" y="-5057775"/>
            <a:ext cx="4048606" cy="2743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914400"/>
            <a:ext cx="2699071" cy="1828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11" name="Straight Connector 10"/>
          <p:cNvCxnSpPr/>
          <p:nvPr/>
        </p:nvCxnSpPr>
        <p:spPr>
          <a:xfrm>
            <a:off x="4114800" y="3429000"/>
            <a:ext cx="3657600" cy="0"/>
          </a:xfrm>
          <a:prstGeom prst="line">
            <a:avLst/>
          </a:prstGeom>
          <a:ln>
            <a:solidFill>
              <a:srgbClr val="009C9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727803"/>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Jaggia,</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2-</a:t>
            </a:r>
            <a:fld id="{3B23F10E-B9DB-4030-83AA-1C45FF54A19F}" type="slidenum">
              <a:rPr lang="en-US" sz="100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8" name="Content Placeholder 2">
            <a:extLst>
              <a:ext uri="{FF2B5EF4-FFF2-40B4-BE49-F238E27FC236}">
                <a16:creationId xmlns:a16="http://schemas.microsoft.com/office/drawing/2014/main" id="{C52BABB4-A2AF-0B48-B25E-04A8786B26B8}"/>
              </a:ext>
            </a:extLst>
          </p:cNvPr>
          <p:cNvSpPr>
            <a:spLocks noGrp="1"/>
          </p:cNvSpPr>
          <p:nvPr>
            <p:ph idx="1"/>
          </p:nvPr>
        </p:nvSpPr>
        <p:spPr>
          <a:xfrm>
            <a:off x="451022" y="1488988"/>
            <a:ext cx="8229600" cy="3845012"/>
          </a:xfrm>
        </p:spPr>
        <p:txBody>
          <a:bodyPr/>
          <a:lstStyle>
            <a:lvl1pPr>
              <a:defRPr sz="3200">
                <a:latin typeface="Helvetica" pitchFamily="34" charset="0"/>
              </a:defRPr>
            </a:lvl1pPr>
            <a:lvl2pPr>
              <a:defRPr sz="2800">
                <a:latin typeface="Helvetica" pitchFamily="34" charset="0"/>
              </a:defRPr>
            </a:lvl2pPr>
            <a:lvl3pPr>
              <a:defRPr sz="2400">
                <a:latin typeface="Helvetica" pitchFamily="34" charset="0"/>
              </a:defRPr>
            </a:lvl3pPr>
            <a:lvl4pPr>
              <a:defRPr sz="2000">
                <a:latin typeface="Helvetica" pitchFamily="34" charset="0"/>
              </a:defRPr>
            </a:lvl4pPr>
            <a:lvl5pPr>
              <a:defRPr sz="2000">
                <a:latin typeface="Helvetica"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49F6BB67-4E8A-3543-A9C9-0CB9CB48BAB5}"/>
              </a:ext>
            </a:extLst>
          </p:cNvPr>
          <p:cNvSpPr>
            <a:spLocks noGrp="1"/>
          </p:cNvSpPr>
          <p:nvPr>
            <p:ph type="title"/>
          </p:nvPr>
        </p:nvSpPr>
        <p:spPr>
          <a:xfrm>
            <a:off x="457200" y="57665"/>
            <a:ext cx="8229600" cy="1143000"/>
          </a:xfrm>
        </p:spPr>
        <p:txBody>
          <a:bodyPr>
            <a:normAutofit/>
          </a:bodyPr>
          <a:lstStyle>
            <a:lvl1pPr algn="ctr">
              <a:defRPr sz="4000">
                <a:solidFill>
                  <a:srgbClr val="1F4984"/>
                </a:solidFill>
                <a:latin typeface="Helvetica" pitchFamily="34" charset="0"/>
              </a:defRPr>
            </a:lvl1pPr>
          </a:lstStyle>
          <a:p>
            <a:r>
              <a:rPr lang="en-US" dirty="0"/>
              <a:t>Click to edit Master title style</a:t>
            </a:r>
          </a:p>
        </p:txBody>
      </p:sp>
      <p:sp>
        <p:nvSpPr>
          <p:cNvPr id="3" name="Content Placeholder 2"/>
          <p:cNvSpPr>
            <a:spLocks noGrp="1"/>
          </p:cNvSpPr>
          <p:nvPr>
            <p:ph sz="quarter" idx="10" hasCustomPrompt="1"/>
          </p:nvPr>
        </p:nvSpPr>
        <p:spPr>
          <a:xfrm>
            <a:off x="457200" y="5638800"/>
            <a:ext cx="3352800" cy="228600"/>
          </a:xfrm>
        </p:spPr>
        <p:txBody>
          <a:bodyPr>
            <a:noAutofit/>
          </a:bodyPr>
          <a:lstStyle>
            <a:lvl1pPr marL="0" indent="0" algn="ctr">
              <a:buNone/>
              <a:defRPr sz="1200"/>
            </a:lvl1pPr>
          </a:lstStyle>
          <a:p>
            <a:pPr lvl="0"/>
            <a:r>
              <a:rPr lang="en-US" dirty="0"/>
              <a:t>Access the text alternative for slide images.</a:t>
            </a:r>
          </a:p>
        </p:txBody>
      </p:sp>
      <p:sp>
        <p:nvSpPr>
          <p:cNvPr id="9" name="Content Placeholder 2"/>
          <p:cNvSpPr>
            <a:spLocks noGrp="1"/>
          </p:cNvSpPr>
          <p:nvPr>
            <p:ph sz="quarter" idx="11" hasCustomPrompt="1"/>
          </p:nvPr>
        </p:nvSpPr>
        <p:spPr>
          <a:xfrm>
            <a:off x="4648200" y="5638800"/>
            <a:ext cx="3352800" cy="228600"/>
          </a:xfrm>
        </p:spPr>
        <p:txBody>
          <a:bodyPr>
            <a:noAutofit/>
          </a:bodyPr>
          <a:lstStyle>
            <a:lvl1pPr marL="0" indent="0" algn="ctr">
              <a:buNone/>
              <a:defRPr sz="1200"/>
            </a:lvl1pPr>
          </a:lstStyle>
          <a:p>
            <a:pPr lvl="0"/>
            <a:r>
              <a:rPr lang="en-US" dirty="0"/>
              <a:t>Access the text alternative for slide images.</a:t>
            </a:r>
          </a:p>
        </p:txBody>
      </p:sp>
    </p:spTree>
    <p:extLst>
      <p:ext uri="{BB962C8B-B14F-4D97-AF65-F5344CB8AC3E}">
        <p14:creationId xmlns:p14="http://schemas.microsoft.com/office/powerpoint/2010/main" val="1927776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E9F7FE"/>
                </a:solidFill>
                <a:effectLst/>
                <a:uLnTx/>
                <a:uFillTx/>
                <a:latin typeface="Helvetica" pitchFamily="34" charset="0"/>
                <a:ea typeface="+mn-ea"/>
                <a:cs typeface="+mn-cs"/>
              </a:rPr>
              <a:t>	</a:t>
            </a:r>
            <a:r>
              <a:rPr kumimoji="0" lang="en-US" sz="1200" b="0" i="0" u="none" strike="noStrike" kern="1200" cap="none" spc="0" normalizeH="0" baseline="0" noProof="0" dirty="0">
                <a:ln>
                  <a:noFill/>
                </a:ln>
                <a:solidFill>
                  <a:prstClr val="white"/>
                </a:solidFill>
                <a:effectLst/>
                <a:uLnTx/>
                <a:uFillTx/>
                <a:latin typeface="+mn-lt"/>
                <a:ea typeface="+mn-ea"/>
                <a:cs typeface="+mn-cs"/>
              </a:rPr>
              <a:t> BUSINESS STATISTICS: COMMUNICATING WITH NUMBERS, 4e | </a:t>
            </a:r>
            <a:r>
              <a:rPr kumimoji="0" lang="en-US" sz="1200" b="0" i="0" u="none" strike="noStrike" kern="1200" cap="none" spc="0" normalizeH="0" baseline="0" noProof="0" dirty="0" err="1">
                <a:ln>
                  <a:noFill/>
                </a:ln>
                <a:solidFill>
                  <a:prstClr val="white"/>
                </a:solidFill>
                <a:effectLst/>
                <a:uLnTx/>
                <a:uFillTx/>
                <a:latin typeface="+mn-lt"/>
                <a:ea typeface="+mn-ea"/>
                <a:cs typeface="+mn-cs"/>
              </a:rPr>
              <a:t>Jaggia</a:t>
            </a:r>
            <a:r>
              <a:rPr kumimoji="0" lang="en-US" sz="1200" b="0" i="0" u="none" strike="noStrike" kern="1200" cap="none" spc="0" normalizeH="0" baseline="0" noProof="0" dirty="0">
                <a:ln>
                  <a:noFill/>
                </a:ln>
                <a:solidFill>
                  <a:prstClr val="white"/>
                </a:solidFill>
                <a:effectLst/>
                <a:uLnTx/>
                <a:uFillTx/>
                <a:latin typeface="+mn-lt"/>
                <a:ea typeface="+mn-ea"/>
                <a:cs typeface="+mn-cs"/>
              </a:rPr>
              <a:t>, Kelly</a:t>
            </a:r>
            <a:endParaRPr kumimoji="0" lang="en-US" sz="1200" b="1" i="0" u="none" strike="noStrike" kern="1200" cap="none" spc="0" normalizeH="0" baseline="0" noProof="0" dirty="0">
              <a:ln>
                <a:noFill/>
              </a:ln>
              <a:solidFill>
                <a:prstClr val="white"/>
              </a:solidFill>
              <a:effectLst/>
              <a:uLnTx/>
              <a:uFillTx/>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n-lt"/>
                <a:ea typeface="+mn-ea"/>
                <a:cs typeface="+mn-cs"/>
              </a:rPr>
              <a:t>© McGraw Hill</a:t>
            </a:r>
            <a:r>
              <a:rPr kumimoji="0" lang="en-US" sz="1200" b="0" i="0" u="none" strike="noStrike" kern="1200" cap="none" spc="0" normalizeH="0" baseline="0" noProof="0" dirty="0">
                <a:ln>
                  <a:noFill/>
                </a:ln>
                <a:solidFill>
                  <a:prstClr val="white"/>
                </a:solidFill>
                <a:effectLst/>
                <a:uLnTx/>
                <a:uFillTx/>
                <a:latin typeface="+mn-lt"/>
                <a:ea typeface="ＭＳ Ｐゴシック"/>
                <a:cs typeface="Helvetica"/>
              </a:rPr>
              <a:t>.</a:t>
            </a:r>
            <a:endParaRPr kumimoji="0" lang="en-US" sz="1000" b="0" i="0" u="none" strike="noStrike" kern="1200" cap="none" spc="0" normalizeH="0" baseline="0" noProof="0" dirty="0">
              <a:ln>
                <a:noFill/>
              </a:ln>
              <a:solidFill>
                <a:prstClr val="white"/>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14-</a:t>
            </a:r>
            <a:fld id="{3B23F10E-B9DB-4030-83AA-1C45FF54A19F}" type="slidenum">
              <a:rPr lang="en-US" sz="1000" smtClean="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8" name="Content Placeholder 2">
            <a:extLst>
              <a:ext uri="{FF2B5EF4-FFF2-40B4-BE49-F238E27FC236}">
                <a16:creationId xmlns:a16="http://schemas.microsoft.com/office/drawing/2014/main" id="{C52BABB4-A2AF-0B48-B25E-04A8786B26B8}"/>
              </a:ext>
            </a:extLst>
          </p:cNvPr>
          <p:cNvSpPr>
            <a:spLocks noGrp="1"/>
          </p:cNvSpPr>
          <p:nvPr>
            <p:ph idx="1"/>
          </p:nvPr>
        </p:nvSpPr>
        <p:spPr>
          <a:xfrm>
            <a:off x="451022" y="1981200"/>
            <a:ext cx="8229600" cy="3352800"/>
          </a:xfrm>
        </p:spPr>
        <p:txBody>
          <a:bodyPr/>
          <a:lstStyle>
            <a:lvl1pPr>
              <a:defRPr sz="3200">
                <a:latin typeface="+mn-lt"/>
              </a:defRPr>
            </a:lvl1pPr>
            <a:lvl2pPr>
              <a:defRPr sz="2800">
                <a:latin typeface="+mn-lt"/>
              </a:defRPr>
            </a:lvl2pPr>
            <a:lvl3pPr>
              <a:defRPr sz="2400">
                <a:latin typeface="+mn-lt"/>
              </a:defRPr>
            </a:lvl3pPr>
            <a:lvl4pPr>
              <a:defRPr sz="2000">
                <a:latin typeface="+mn-lt"/>
              </a:defRPr>
            </a:lvl4pPr>
            <a:lvl5pPr>
              <a:defRPr sz="200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49F6BB67-4E8A-3543-A9C9-0CB9CB48BAB5}"/>
              </a:ext>
            </a:extLst>
          </p:cNvPr>
          <p:cNvSpPr>
            <a:spLocks noGrp="1"/>
          </p:cNvSpPr>
          <p:nvPr>
            <p:ph type="title"/>
          </p:nvPr>
        </p:nvSpPr>
        <p:spPr>
          <a:xfrm>
            <a:off x="457200" y="57665"/>
            <a:ext cx="8229600" cy="1143000"/>
          </a:xfrm>
        </p:spPr>
        <p:txBody>
          <a:bodyPr>
            <a:normAutofit/>
          </a:bodyPr>
          <a:lstStyle>
            <a:lvl1pPr algn="ctr">
              <a:defRPr sz="4000">
                <a:solidFill>
                  <a:srgbClr val="1F4984"/>
                </a:solidFill>
                <a:latin typeface="+mj-lt"/>
                <a:cs typeface="Helvetica" panose="020B0604020202020204" pitchFamily="34" charset="0"/>
              </a:defRPr>
            </a:lvl1pPr>
          </a:lstStyle>
          <a:p>
            <a:r>
              <a:rPr lang="en-US" dirty="0"/>
              <a:t>Click to edit Master title style</a:t>
            </a:r>
          </a:p>
        </p:txBody>
      </p:sp>
      <p:sp>
        <p:nvSpPr>
          <p:cNvPr id="3" name="Content Placeholder 2"/>
          <p:cNvSpPr>
            <a:spLocks noGrp="1"/>
          </p:cNvSpPr>
          <p:nvPr>
            <p:ph sz="quarter" idx="10" hasCustomPrompt="1"/>
          </p:nvPr>
        </p:nvSpPr>
        <p:spPr>
          <a:xfrm>
            <a:off x="451022" y="1447799"/>
            <a:ext cx="8229600" cy="438665"/>
          </a:xfrm>
        </p:spPr>
        <p:txBody>
          <a:bodyPr>
            <a:noAutofit/>
          </a:bodyPr>
          <a:lstStyle>
            <a:lvl1pPr marL="0" indent="0" algn="ctr">
              <a:buNone/>
              <a:defRPr sz="1200"/>
            </a:lvl1pPr>
          </a:lstStyle>
          <a:p>
            <a:pPr lvl="0"/>
            <a:r>
              <a:rPr lang="en-US" dirty="0"/>
              <a:t>Return to parent-slide containing images.</a:t>
            </a:r>
          </a:p>
        </p:txBody>
      </p:sp>
      <p:sp>
        <p:nvSpPr>
          <p:cNvPr id="9" name="Content Placeholder 2"/>
          <p:cNvSpPr>
            <a:spLocks noGrp="1"/>
          </p:cNvSpPr>
          <p:nvPr>
            <p:ph sz="quarter" idx="11" hasCustomPrompt="1"/>
          </p:nvPr>
        </p:nvSpPr>
        <p:spPr>
          <a:xfrm>
            <a:off x="451022" y="5428736"/>
            <a:ext cx="8229600" cy="438664"/>
          </a:xfrm>
        </p:spPr>
        <p:txBody>
          <a:bodyPr>
            <a:noAutofit/>
          </a:bodyPr>
          <a:lstStyle>
            <a:lvl1pPr marL="0" indent="0" algn="ctr">
              <a:buNone/>
              <a:defRPr sz="1200"/>
            </a:lvl1pPr>
          </a:lstStyle>
          <a:p>
            <a:pPr lvl="0"/>
            <a:r>
              <a:rPr lang="en-US" dirty="0"/>
              <a:t>Return to parent-slide containing images.</a:t>
            </a:r>
          </a:p>
        </p:txBody>
      </p:sp>
    </p:spTree>
    <p:extLst>
      <p:ext uri="{BB962C8B-B14F-4D97-AF65-F5344CB8AC3E}">
        <p14:creationId xmlns:p14="http://schemas.microsoft.com/office/powerpoint/2010/main" val="32884536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2-</a:t>
            </a:r>
            <a:fld id="{3B23F10E-B9DB-4030-83AA-1C45FF54A19F}" type="slidenum">
              <a:rPr lang="en-US" sz="100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8" name="Content Placeholder 2">
            <a:extLst>
              <a:ext uri="{FF2B5EF4-FFF2-40B4-BE49-F238E27FC236}">
                <a16:creationId xmlns:a16="http://schemas.microsoft.com/office/drawing/2014/main" id="{C52BABB4-A2AF-0B48-B25E-04A8786B26B8}"/>
              </a:ext>
            </a:extLst>
          </p:cNvPr>
          <p:cNvSpPr>
            <a:spLocks noGrp="1"/>
          </p:cNvSpPr>
          <p:nvPr>
            <p:ph idx="1"/>
          </p:nvPr>
        </p:nvSpPr>
        <p:spPr>
          <a:xfrm>
            <a:off x="451022" y="1488988"/>
            <a:ext cx="8229600" cy="1559012"/>
          </a:xfrm>
        </p:spPr>
        <p:txBody>
          <a:bodyPr/>
          <a:lstStyle>
            <a:lvl1pPr>
              <a:defRPr sz="3200">
                <a:latin typeface="Helvetica" pitchFamily="34" charset="0"/>
              </a:defRPr>
            </a:lvl1pPr>
            <a:lvl2pPr>
              <a:defRPr sz="2800">
                <a:latin typeface="Helvetica" pitchFamily="34" charset="0"/>
              </a:defRPr>
            </a:lvl2pPr>
            <a:lvl3pPr>
              <a:defRPr sz="2400">
                <a:latin typeface="Helvetica" pitchFamily="34" charset="0"/>
              </a:defRPr>
            </a:lvl3pPr>
            <a:lvl4pPr>
              <a:defRPr sz="2000">
                <a:latin typeface="Helvetica" pitchFamily="34" charset="0"/>
              </a:defRPr>
            </a:lvl4pPr>
            <a:lvl5pPr>
              <a:defRPr sz="2000">
                <a:latin typeface="Helvetica"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49F6BB67-4E8A-3543-A9C9-0CB9CB48BAB5}"/>
              </a:ext>
            </a:extLst>
          </p:cNvPr>
          <p:cNvSpPr>
            <a:spLocks noGrp="1"/>
          </p:cNvSpPr>
          <p:nvPr>
            <p:ph type="title"/>
          </p:nvPr>
        </p:nvSpPr>
        <p:spPr>
          <a:xfrm>
            <a:off x="457200" y="57665"/>
            <a:ext cx="8229600" cy="1143000"/>
          </a:xfrm>
        </p:spPr>
        <p:txBody>
          <a:bodyPr>
            <a:normAutofit/>
          </a:bodyPr>
          <a:lstStyle>
            <a:lvl1pPr algn="ctr">
              <a:defRPr sz="4000">
                <a:solidFill>
                  <a:srgbClr val="1F4984"/>
                </a:solidFill>
                <a:latin typeface="Helvetica" pitchFamily="34" charset="0"/>
              </a:defRPr>
            </a:lvl1pPr>
          </a:lstStyle>
          <a:p>
            <a:r>
              <a:rPr lang="en-US" dirty="0"/>
              <a:t>Click to edit Master title style</a:t>
            </a:r>
          </a:p>
        </p:txBody>
      </p:sp>
      <p:sp>
        <p:nvSpPr>
          <p:cNvPr id="7" name="Content Placeholder 2">
            <a:extLst>
              <a:ext uri="{FF2B5EF4-FFF2-40B4-BE49-F238E27FC236}">
                <a16:creationId xmlns:a16="http://schemas.microsoft.com/office/drawing/2014/main" id="{B16294FC-65FE-4591-B195-575551966361}"/>
              </a:ext>
            </a:extLst>
          </p:cNvPr>
          <p:cNvSpPr>
            <a:spLocks noGrp="1"/>
          </p:cNvSpPr>
          <p:nvPr>
            <p:ph idx="10"/>
          </p:nvPr>
        </p:nvSpPr>
        <p:spPr>
          <a:xfrm>
            <a:off x="457200" y="3124200"/>
            <a:ext cx="8229600" cy="1447800"/>
          </a:xfrm>
        </p:spPr>
        <p:txBody>
          <a:bodyPr/>
          <a:lstStyle>
            <a:lvl1pPr>
              <a:defRPr sz="3200">
                <a:latin typeface="Helvetica" pitchFamily="34" charset="0"/>
              </a:defRPr>
            </a:lvl1pPr>
            <a:lvl2pPr>
              <a:defRPr sz="2800">
                <a:latin typeface="Helvetica" pitchFamily="34" charset="0"/>
              </a:defRPr>
            </a:lvl2pPr>
            <a:lvl3pPr>
              <a:defRPr sz="2400">
                <a:latin typeface="Helvetica" pitchFamily="34" charset="0"/>
              </a:defRPr>
            </a:lvl3pPr>
            <a:lvl4pPr>
              <a:defRPr sz="2000">
                <a:latin typeface="Helvetica" pitchFamily="34" charset="0"/>
              </a:defRPr>
            </a:lvl4pPr>
            <a:lvl5pPr>
              <a:defRPr sz="2000">
                <a:latin typeface="Helvetica"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a:t>
            </a:r>
          </a:p>
        </p:txBody>
      </p:sp>
      <p:sp>
        <p:nvSpPr>
          <p:cNvPr id="3" name="Content Placeholder 2"/>
          <p:cNvSpPr>
            <a:spLocks noGrp="1"/>
          </p:cNvSpPr>
          <p:nvPr>
            <p:ph sz="quarter" idx="11" hasCustomPrompt="1"/>
          </p:nvPr>
        </p:nvSpPr>
        <p:spPr>
          <a:xfrm>
            <a:off x="450850" y="5715000"/>
            <a:ext cx="8229600" cy="228600"/>
          </a:xfrm>
        </p:spPr>
        <p:txBody>
          <a:bodyPr>
            <a:normAutofit/>
          </a:bodyPr>
          <a:lstStyle>
            <a:lvl1pPr marL="0" indent="0" algn="ctr">
              <a:buNone/>
              <a:defRPr sz="1200"/>
            </a:lvl1pPr>
          </a:lstStyle>
          <a:p>
            <a:pPr lvl="0"/>
            <a:r>
              <a:rPr lang="en-US" dirty="0"/>
              <a:t>Access the text alternative for slide images.</a:t>
            </a:r>
          </a:p>
        </p:txBody>
      </p:sp>
    </p:spTree>
    <p:extLst>
      <p:ext uri="{BB962C8B-B14F-4D97-AF65-F5344CB8AC3E}">
        <p14:creationId xmlns:p14="http://schemas.microsoft.com/office/powerpoint/2010/main" val="221011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Helvetic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Helvetica"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Rectangle 7"/>
          <p:cNvSpPr/>
          <p:nvPr/>
        </p:nvSpPr>
        <p:spPr>
          <a:xfrm rot="5400000">
            <a:off x="4343400" y="1981199"/>
            <a:ext cx="457200" cy="9144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BUSINESS</a:t>
            </a:r>
            <a:r>
              <a:rPr lang="en-US" sz="1200" baseline="0" dirty="0">
                <a:solidFill>
                  <a:srgbClr val="E9F7FE"/>
                </a:solidFill>
                <a:latin typeface="Helvetica" pitchFamily="34" charset="0"/>
              </a:rPr>
              <a:t> STATISTICS </a:t>
            </a:r>
            <a:r>
              <a:rPr lang="en-US" sz="1200" dirty="0">
                <a:solidFill>
                  <a:schemeClr val="bg1"/>
                </a:solidFill>
                <a:latin typeface="Helvetica" pitchFamily="34" charset="0"/>
              </a:rPr>
              <a:t>| Jaggia,</a:t>
            </a:r>
            <a:r>
              <a:rPr lang="en-US" sz="1200" baseline="0" dirty="0">
                <a:solidFill>
                  <a:schemeClr val="bg1"/>
                </a:solidFill>
                <a:latin typeface="Helvetica" pitchFamily="34" charset="0"/>
              </a:rPr>
              <a:t> Kelly</a:t>
            </a:r>
            <a:endParaRPr lang="en-US" sz="1200" dirty="0">
              <a:solidFill>
                <a:srgbClr val="E9F7FE"/>
              </a:solidFill>
              <a:latin typeface="Helvetica" pitchFamily="34" charset="0"/>
            </a:endParaRPr>
          </a:p>
        </p:txBody>
      </p:sp>
    </p:spTree>
    <p:extLst>
      <p:ext uri="{BB962C8B-B14F-4D97-AF65-F5344CB8AC3E}">
        <p14:creationId xmlns:p14="http://schemas.microsoft.com/office/powerpoint/2010/main" val="26107491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atin typeface="Helvetica" pitchFamily="34" charset="0"/>
              </a:defRPr>
            </a:lvl1pPr>
            <a:lvl2pPr>
              <a:defRPr sz="2400">
                <a:latin typeface="Helvetica" pitchFamily="34" charset="0"/>
              </a:defRPr>
            </a:lvl2pPr>
            <a:lvl3pPr>
              <a:defRPr sz="2000">
                <a:latin typeface="Helvetica" pitchFamily="34" charset="0"/>
              </a:defRPr>
            </a:lvl3pPr>
            <a:lvl4pPr>
              <a:defRPr sz="1800">
                <a:latin typeface="Helvetica" pitchFamily="34" charset="0"/>
              </a:defRPr>
            </a:lvl4pPr>
            <a:lvl5pPr>
              <a:defRPr sz="1800">
                <a:latin typeface="Helvetica"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atin typeface="Helvetica" pitchFamily="34" charset="0"/>
              </a:defRPr>
            </a:lvl1pPr>
            <a:lvl2pPr>
              <a:defRPr sz="2400">
                <a:latin typeface="Helvetica" pitchFamily="34" charset="0"/>
              </a:defRPr>
            </a:lvl2pPr>
            <a:lvl3pPr>
              <a:defRPr sz="2000">
                <a:latin typeface="Helvetica" pitchFamily="34" charset="0"/>
              </a:defRPr>
            </a:lvl3pPr>
            <a:lvl4pPr>
              <a:defRPr sz="1800">
                <a:latin typeface="Helvetica" pitchFamily="34" charset="0"/>
              </a:defRPr>
            </a:lvl4pPr>
            <a:lvl5pPr>
              <a:defRPr sz="1800">
                <a:latin typeface="Helvetica"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p:nvSpPr>
        <p:spPr>
          <a:xfrm rot="5400000">
            <a:off x="4343400" y="1981199"/>
            <a:ext cx="457200" cy="9144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BUSINESS</a:t>
            </a:r>
            <a:r>
              <a:rPr lang="en-US" sz="1200" baseline="0" dirty="0">
                <a:solidFill>
                  <a:srgbClr val="E9F7FE"/>
                </a:solidFill>
                <a:latin typeface="Helvetica" pitchFamily="34" charset="0"/>
              </a:rPr>
              <a:t> STATISTICS </a:t>
            </a:r>
            <a:r>
              <a:rPr lang="en-US" sz="1200" dirty="0">
                <a:solidFill>
                  <a:schemeClr val="bg1"/>
                </a:solidFill>
                <a:latin typeface="Helvetica" pitchFamily="34" charset="0"/>
              </a:rPr>
              <a:t>| Jaggia,</a:t>
            </a:r>
            <a:r>
              <a:rPr lang="en-US" sz="1200" baseline="0" dirty="0">
                <a:solidFill>
                  <a:schemeClr val="bg1"/>
                </a:solidFill>
                <a:latin typeface="Helvetica" pitchFamily="34" charset="0"/>
              </a:rPr>
              <a:t> Kelly</a:t>
            </a:r>
            <a:endParaRPr lang="en-US" sz="1200" dirty="0">
              <a:solidFill>
                <a:srgbClr val="E9F7FE"/>
              </a:solidFill>
              <a:latin typeface="Helvetica" pitchFamily="34" charset="0"/>
            </a:endParaRPr>
          </a:p>
        </p:txBody>
      </p:sp>
    </p:spTree>
    <p:extLst>
      <p:ext uri="{BB962C8B-B14F-4D97-AF65-F5344CB8AC3E}">
        <p14:creationId xmlns:p14="http://schemas.microsoft.com/office/powerpoint/2010/main" val="2482831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F4984"/>
                </a:solidFill>
                <a:latin typeface="Helvetica" pitchFamily="34" charset="0"/>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Helvetica" pitchFamily="34" charset="0"/>
              </a:defRPr>
            </a:lvl1pPr>
            <a:lvl2pPr>
              <a:defRPr sz="2000">
                <a:latin typeface="Helvetica" pitchFamily="34" charset="0"/>
              </a:defRPr>
            </a:lvl2pPr>
            <a:lvl3pPr>
              <a:defRPr sz="1800">
                <a:latin typeface="Helvetica" pitchFamily="34" charset="0"/>
              </a:defRPr>
            </a:lvl3pPr>
            <a:lvl4pPr>
              <a:defRPr sz="1600">
                <a:latin typeface="Helvetica" pitchFamily="34" charset="0"/>
              </a:defRPr>
            </a:lvl4pPr>
            <a:lvl5pPr>
              <a:defRPr sz="1600">
                <a:latin typeface="Helvetica"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Helvetica" pitchFamily="34" charset="0"/>
              </a:defRPr>
            </a:lvl1pPr>
            <a:lvl2pPr>
              <a:defRPr sz="2000">
                <a:latin typeface="Helvetica" pitchFamily="34" charset="0"/>
              </a:defRPr>
            </a:lvl2pPr>
            <a:lvl3pPr>
              <a:defRPr sz="1800">
                <a:latin typeface="Helvetica" pitchFamily="34" charset="0"/>
              </a:defRPr>
            </a:lvl3pPr>
            <a:lvl4pPr>
              <a:defRPr sz="1600">
                <a:latin typeface="Helvetica" pitchFamily="34" charset="0"/>
              </a:defRPr>
            </a:lvl4pPr>
            <a:lvl5pPr>
              <a:defRPr sz="1600">
                <a:latin typeface="Helvetica"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p:nvSpPr>
        <p:spPr>
          <a:xfrm rot="5400000">
            <a:off x="4343400" y="1981199"/>
            <a:ext cx="457200" cy="9144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BUSINESS</a:t>
            </a:r>
            <a:r>
              <a:rPr lang="en-US" sz="1200" baseline="0" dirty="0">
                <a:solidFill>
                  <a:srgbClr val="E9F7FE"/>
                </a:solidFill>
                <a:latin typeface="Helvetica" pitchFamily="34" charset="0"/>
              </a:rPr>
              <a:t> STATISTICS </a:t>
            </a:r>
            <a:r>
              <a:rPr lang="en-US" sz="1200" dirty="0">
                <a:solidFill>
                  <a:schemeClr val="bg1"/>
                </a:solidFill>
                <a:latin typeface="Helvetica" pitchFamily="34" charset="0"/>
              </a:rPr>
              <a:t>| Jaggia,</a:t>
            </a:r>
            <a:r>
              <a:rPr lang="en-US" sz="1200" baseline="0" dirty="0">
                <a:solidFill>
                  <a:schemeClr val="bg1"/>
                </a:solidFill>
                <a:latin typeface="Helvetica" pitchFamily="34" charset="0"/>
              </a:rPr>
              <a:t> Kelly</a:t>
            </a:r>
            <a:endParaRPr lang="en-US" sz="1200" dirty="0">
              <a:solidFill>
                <a:srgbClr val="E9F7FE"/>
              </a:solidFill>
              <a:latin typeface="Helvetica" pitchFamily="34" charset="0"/>
            </a:endParaRPr>
          </a:p>
        </p:txBody>
      </p:sp>
    </p:spTree>
    <p:extLst>
      <p:ext uri="{BB962C8B-B14F-4D97-AF65-F5344CB8AC3E}">
        <p14:creationId xmlns:p14="http://schemas.microsoft.com/office/powerpoint/2010/main" val="607832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457200" y="1905001"/>
            <a:ext cx="8229600" cy="3581400"/>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a:t>
            </a: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endParaRPr kumimoji="0" lang="en-US" sz="1000" b="0" i="0" u="none" strike="noStrike" kern="1200" cap="none" spc="0" normalizeH="0" baseline="0" noProof="0" dirty="0">
              <a:ln>
                <a:noFill/>
              </a:ln>
              <a:solidFill>
                <a:schemeClr val="bg1"/>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14-</a:t>
            </a:r>
            <a:fld id="{3B23F10E-B9DB-4030-83AA-1C45FF54A19F}" type="slidenum">
              <a:rPr lang="en-US" sz="1000" smtClean="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7" name="Content Placeholder 6"/>
          <p:cNvSpPr>
            <a:spLocks noGrp="1"/>
          </p:cNvSpPr>
          <p:nvPr>
            <p:ph sz="quarter" idx="10" hasCustomPrompt="1"/>
          </p:nvPr>
        </p:nvSpPr>
        <p:spPr>
          <a:xfrm>
            <a:off x="457200" y="1493838"/>
            <a:ext cx="8229600" cy="411162"/>
          </a:xfrm>
        </p:spPr>
        <p:txBody>
          <a:bodyPr>
            <a:normAutofit/>
          </a:bodyPr>
          <a:lstStyle>
            <a:lvl1pPr marL="0" indent="0" algn="ctr">
              <a:buNone/>
              <a:defRPr sz="1200">
                <a:latin typeface="+mn-lt"/>
              </a:defRPr>
            </a:lvl1pPr>
          </a:lstStyle>
          <a:p>
            <a:pPr lvl="0"/>
            <a:r>
              <a:rPr lang="en-US" dirty="0"/>
              <a:t>Return to parent-slide containing images.</a:t>
            </a:r>
          </a:p>
        </p:txBody>
      </p:sp>
      <p:sp>
        <p:nvSpPr>
          <p:cNvPr id="8" name="Content Placeholder 6"/>
          <p:cNvSpPr>
            <a:spLocks noGrp="1"/>
          </p:cNvSpPr>
          <p:nvPr>
            <p:ph sz="quarter" idx="11" hasCustomPrompt="1"/>
          </p:nvPr>
        </p:nvSpPr>
        <p:spPr>
          <a:xfrm>
            <a:off x="457200" y="5581744"/>
            <a:ext cx="8229600" cy="411162"/>
          </a:xfrm>
        </p:spPr>
        <p:txBody>
          <a:bodyPr>
            <a:normAutofit/>
          </a:bodyPr>
          <a:lstStyle>
            <a:lvl1pPr marL="0" indent="0" algn="ctr">
              <a:buNone/>
              <a:defRPr sz="1200">
                <a:latin typeface="+mn-lt"/>
              </a:defRPr>
            </a:lvl1pPr>
          </a:lstStyle>
          <a:p>
            <a:pPr lvl="0"/>
            <a:r>
              <a:rPr lang="en-US" dirty="0"/>
              <a:t>Return to parent-slide containing images.</a:t>
            </a:r>
          </a:p>
        </p:txBody>
      </p:sp>
    </p:spTree>
    <p:extLst>
      <p:ext uri="{BB962C8B-B14F-4D97-AF65-F5344CB8AC3E}">
        <p14:creationId xmlns:p14="http://schemas.microsoft.com/office/powerpoint/2010/main" val="599611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F4984"/>
                </a:solidFill>
                <a:latin typeface="Helvetica" pitchFamily="34" charset="0"/>
              </a:defRPr>
            </a:lvl1pPr>
          </a:lstStyle>
          <a:p>
            <a:r>
              <a:rPr lang="en-US" dirty="0"/>
              <a:t>Click to edit Master title style</a:t>
            </a:r>
          </a:p>
        </p:txBody>
      </p:sp>
      <p:sp>
        <p:nvSpPr>
          <p:cNvPr id="6" name="Rectangle 5"/>
          <p:cNvSpPr/>
          <p:nvPr/>
        </p:nvSpPr>
        <p:spPr>
          <a:xfrm rot="5400000">
            <a:off x="4343400" y="1981199"/>
            <a:ext cx="457200" cy="9144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BUSINESS</a:t>
            </a:r>
            <a:r>
              <a:rPr lang="en-US" sz="1200" baseline="0" dirty="0">
                <a:solidFill>
                  <a:srgbClr val="E9F7FE"/>
                </a:solidFill>
                <a:latin typeface="Helvetica" pitchFamily="34" charset="0"/>
              </a:rPr>
              <a:t> STATISTICS </a:t>
            </a:r>
            <a:r>
              <a:rPr lang="en-US" sz="1200" dirty="0">
                <a:solidFill>
                  <a:schemeClr val="bg1"/>
                </a:solidFill>
                <a:latin typeface="Helvetica" pitchFamily="34" charset="0"/>
              </a:rPr>
              <a:t>| Jaggia,</a:t>
            </a:r>
            <a:r>
              <a:rPr lang="en-US" sz="1200" baseline="0" dirty="0">
                <a:solidFill>
                  <a:schemeClr val="bg1"/>
                </a:solidFill>
                <a:latin typeface="Helvetica" pitchFamily="34" charset="0"/>
              </a:rPr>
              <a:t> Kelly</a:t>
            </a:r>
            <a:endParaRPr lang="en-US" sz="1200" dirty="0">
              <a:solidFill>
                <a:srgbClr val="E9F7FE"/>
              </a:solidFill>
              <a:latin typeface="Helvetica" pitchFamily="34" charset="0"/>
            </a:endParaRPr>
          </a:p>
        </p:txBody>
      </p:sp>
    </p:spTree>
    <p:extLst>
      <p:ext uri="{BB962C8B-B14F-4D97-AF65-F5344CB8AC3E}">
        <p14:creationId xmlns:p14="http://schemas.microsoft.com/office/powerpoint/2010/main" val="20772285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rot="5400000">
            <a:off x="4343400" y="1981199"/>
            <a:ext cx="457200" cy="9144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BUSINESS</a:t>
            </a:r>
            <a:r>
              <a:rPr lang="en-US" sz="1200" baseline="0" dirty="0">
                <a:solidFill>
                  <a:srgbClr val="E9F7FE"/>
                </a:solidFill>
                <a:latin typeface="Helvetica" pitchFamily="34" charset="0"/>
              </a:rPr>
              <a:t> STATISTICS </a:t>
            </a:r>
            <a:r>
              <a:rPr lang="en-US" sz="1200" dirty="0">
                <a:solidFill>
                  <a:schemeClr val="bg1"/>
                </a:solidFill>
                <a:latin typeface="Helvetica" pitchFamily="34" charset="0"/>
              </a:rPr>
              <a:t>| Jaggia,</a:t>
            </a:r>
            <a:r>
              <a:rPr lang="en-US" sz="1200" baseline="0" dirty="0">
                <a:solidFill>
                  <a:schemeClr val="bg1"/>
                </a:solidFill>
                <a:latin typeface="Helvetica" pitchFamily="34" charset="0"/>
              </a:rPr>
              <a:t> Kelly</a:t>
            </a:r>
            <a:endParaRPr lang="en-US" sz="1200" dirty="0">
              <a:solidFill>
                <a:srgbClr val="E9F7FE"/>
              </a:solidFill>
              <a:latin typeface="Helvetica" pitchFamily="34" charset="0"/>
            </a:endParaRPr>
          </a:p>
        </p:txBody>
      </p:sp>
    </p:spTree>
    <p:extLst>
      <p:ext uri="{BB962C8B-B14F-4D97-AF65-F5344CB8AC3E}">
        <p14:creationId xmlns:p14="http://schemas.microsoft.com/office/powerpoint/2010/main" val="27249979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atin typeface="Helvetica"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atin typeface="Helvetica" pitchFamily="34" charset="0"/>
              </a:defRPr>
            </a:lvl1pPr>
            <a:lvl2pPr>
              <a:defRPr sz="2800">
                <a:latin typeface="Helvetica" pitchFamily="34" charset="0"/>
              </a:defRPr>
            </a:lvl2pPr>
            <a:lvl3pPr>
              <a:defRPr sz="2400">
                <a:latin typeface="Helvetica" pitchFamily="34" charset="0"/>
              </a:defRPr>
            </a:lvl3pPr>
            <a:lvl4pPr>
              <a:defRPr sz="2000">
                <a:latin typeface="Helvetica" pitchFamily="34" charset="0"/>
              </a:defRPr>
            </a:lvl4pPr>
            <a:lvl5pPr>
              <a:defRPr sz="2000">
                <a:latin typeface="Helvetica"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atin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Rectangle 7"/>
          <p:cNvSpPr/>
          <p:nvPr/>
        </p:nvSpPr>
        <p:spPr>
          <a:xfrm rot="5400000">
            <a:off x="4343400" y="1981199"/>
            <a:ext cx="457200" cy="9144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BUSINESS</a:t>
            </a:r>
            <a:r>
              <a:rPr lang="en-US" sz="1200" baseline="0" dirty="0">
                <a:solidFill>
                  <a:srgbClr val="E9F7FE"/>
                </a:solidFill>
                <a:latin typeface="Helvetica" pitchFamily="34" charset="0"/>
              </a:rPr>
              <a:t> STATISTICS </a:t>
            </a:r>
            <a:r>
              <a:rPr lang="en-US" sz="1200" dirty="0">
                <a:solidFill>
                  <a:schemeClr val="bg1"/>
                </a:solidFill>
                <a:latin typeface="Helvetica" pitchFamily="34" charset="0"/>
              </a:rPr>
              <a:t>| Jaggia,</a:t>
            </a:r>
            <a:r>
              <a:rPr lang="en-US" sz="1200" baseline="0" dirty="0">
                <a:solidFill>
                  <a:schemeClr val="bg1"/>
                </a:solidFill>
                <a:latin typeface="Helvetica" pitchFamily="34" charset="0"/>
              </a:rPr>
              <a:t> Kelly</a:t>
            </a:r>
            <a:endParaRPr lang="en-US" sz="1200" dirty="0">
              <a:solidFill>
                <a:srgbClr val="E9F7FE"/>
              </a:solidFill>
              <a:latin typeface="Helvetica" pitchFamily="34" charset="0"/>
            </a:endParaRPr>
          </a:p>
        </p:txBody>
      </p:sp>
    </p:spTree>
    <p:extLst>
      <p:ext uri="{BB962C8B-B14F-4D97-AF65-F5344CB8AC3E}">
        <p14:creationId xmlns:p14="http://schemas.microsoft.com/office/powerpoint/2010/main" val="2174640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Helvetica" pitchFamily="34" charset="0"/>
              </a:defRPr>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Helvetic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Rectangle 7"/>
          <p:cNvSpPr/>
          <p:nvPr/>
        </p:nvSpPr>
        <p:spPr>
          <a:xfrm rot="5400000">
            <a:off x="4343400" y="1981199"/>
            <a:ext cx="457200" cy="9144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BUSINESS</a:t>
            </a:r>
            <a:r>
              <a:rPr lang="en-US" sz="1200" baseline="0" dirty="0">
                <a:solidFill>
                  <a:srgbClr val="E9F7FE"/>
                </a:solidFill>
                <a:latin typeface="Helvetica" pitchFamily="34" charset="0"/>
              </a:rPr>
              <a:t> STATISTICS </a:t>
            </a:r>
            <a:r>
              <a:rPr lang="en-US" sz="1200" dirty="0">
                <a:solidFill>
                  <a:schemeClr val="bg1"/>
                </a:solidFill>
                <a:latin typeface="Helvetica" pitchFamily="34" charset="0"/>
              </a:rPr>
              <a:t>| Jaggia,</a:t>
            </a:r>
            <a:r>
              <a:rPr lang="en-US" sz="1200" baseline="0" dirty="0">
                <a:solidFill>
                  <a:schemeClr val="bg1"/>
                </a:solidFill>
                <a:latin typeface="Helvetica" pitchFamily="34" charset="0"/>
              </a:rPr>
              <a:t> Kelly</a:t>
            </a:r>
            <a:endParaRPr lang="en-US" sz="1200" dirty="0">
              <a:solidFill>
                <a:srgbClr val="E9F7FE"/>
              </a:solidFill>
              <a:latin typeface="Helvetica" pitchFamily="34" charset="0"/>
            </a:endParaRPr>
          </a:p>
        </p:txBody>
      </p:sp>
    </p:spTree>
    <p:extLst>
      <p:ext uri="{BB962C8B-B14F-4D97-AF65-F5344CB8AC3E}">
        <p14:creationId xmlns:p14="http://schemas.microsoft.com/office/powerpoint/2010/main" val="26172408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F4984"/>
                </a:solidFill>
                <a:latin typeface="Helvetica" pitchFamily="34"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a:xfrm rot="5400000">
            <a:off x="4343400" y="1981199"/>
            <a:ext cx="457200" cy="9144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BUSINESS</a:t>
            </a:r>
            <a:r>
              <a:rPr lang="en-US" sz="1200" baseline="0" dirty="0">
                <a:solidFill>
                  <a:srgbClr val="E9F7FE"/>
                </a:solidFill>
                <a:latin typeface="Helvetica" pitchFamily="34" charset="0"/>
              </a:rPr>
              <a:t> STATISTICS </a:t>
            </a:r>
            <a:r>
              <a:rPr lang="en-US" sz="1200" dirty="0">
                <a:solidFill>
                  <a:schemeClr val="bg1"/>
                </a:solidFill>
                <a:latin typeface="Helvetica" pitchFamily="34" charset="0"/>
              </a:rPr>
              <a:t>| Jaggia,</a:t>
            </a:r>
            <a:r>
              <a:rPr lang="en-US" sz="1200" baseline="0" dirty="0">
                <a:solidFill>
                  <a:schemeClr val="bg1"/>
                </a:solidFill>
                <a:latin typeface="Helvetica" pitchFamily="34" charset="0"/>
              </a:rPr>
              <a:t> Kelly</a:t>
            </a:r>
            <a:endParaRPr lang="en-US" sz="1200" dirty="0">
              <a:solidFill>
                <a:srgbClr val="E9F7FE"/>
              </a:solidFill>
              <a:latin typeface="Helvetica" pitchFamily="34" charset="0"/>
            </a:endParaRPr>
          </a:p>
        </p:txBody>
      </p:sp>
    </p:spTree>
    <p:extLst>
      <p:ext uri="{BB962C8B-B14F-4D97-AF65-F5344CB8AC3E}">
        <p14:creationId xmlns:p14="http://schemas.microsoft.com/office/powerpoint/2010/main" val="21416522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solidFill>
                  <a:srgbClr val="1F4984"/>
                </a:solidFill>
                <a:latin typeface="Helvetica"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a:xfrm rot="5400000">
            <a:off x="4343400" y="1981199"/>
            <a:ext cx="457200" cy="9144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BUSINESS</a:t>
            </a:r>
            <a:r>
              <a:rPr lang="en-US" sz="1200" baseline="0" dirty="0">
                <a:solidFill>
                  <a:srgbClr val="E9F7FE"/>
                </a:solidFill>
                <a:latin typeface="Helvetica" pitchFamily="34" charset="0"/>
              </a:rPr>
              <a:t> STATISTICS </a:t>
            </a:r>
            <a:r>
              <a:rPr lang="en-US" sz="1200" dirty="0">
                <a:solidFill>
                  <a:schemeClr val="bg1"/>
                </a:solidFill>
                <a:latin typeface="Helvetica" pitchFamily="34" charset="0"/>
              </a:rPr>
              <a:t>| Jaggia,</a:t>
            </a:r>
            <a:r>
              <a:rPr lang="en-US" sz="1200" baseline="0" dirty="0">
                <a:solidFill>
                  <a:schemeClr val="bg1"/>
                </a:solidFill>
                <a:latin typeface="Helvetica" pitchFamily="34" charset="0"/>
              </a:rPr>
              <a:t> Kelly</a:t>
            </a:r>
            <a:endParaRPr lang="en-US" sz="1200" dirty="0">
              <a:solidFill>
                <a:srgbClr val="E9F7FE"/>
              </a:solidFill>
              <a:latin typeface="Helvetica" pitchFamily="34" charset="0"/>
            </a:endParaRPr>
          </a:p>
        </p:txBody>
      </p:sp>
    </p:spTree>
    <p:extLst>
      <p:ext uri="{BB962C8B-B14F-4D97-AF65-F5344CB8AC3E}">
        <p14:creationId xmlns:p14="http://schemas.microsoft.com/office/powerpoint/2010/main" val="11235609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96258" name="Rectangle 2"/>
          <p:cNvSpPr>
            <a:spLocks noGrp="1" noChangeArrowheads="1"/>
          </p:cNvSpPr>
          <p:nvPr>
            <p:ph type="ctrTitle"/>
          </p:nvPr>
        </p:nvSpPr>
        <p:spPr>
          <a:xfrm>
            <a:off x="914400" y="1524000"/>
            <a:ext cx="7623175" cy="1752600"/>
          </a:xfrm>
        </p:spPr>
        <p:txBody>
          <a:bodyPr>
            <a:normAutofit/>
          </a:bodyPr>
          <a:lstStyle>
            <a:lvl1pPr>
              <a:defRPr sz="4400">
                <a:solidFill>
                  <a:srgbClr val="1F4984"/>
                </a:solidFill>
                <a:latin typeface="Helvetica" pitchFamily="34" charset="0"/>
              </a:defRPr>
            </a:lvl1pPr>
          </a:lstStyle>
          <a:p>
            <a:pPr lvl="0"/>
            <a:r>
              <a:rPr lang="en-US" altLang="en-US" noProof="0" dirty="0"/>
              <a:t>Click to edit Master title style</a:t>
            </a:r>
          </a:p>
        </p:txBody>
      </p:sp>
      <p:sp>
        <p:nvSpPr>
          <p:cNvPr id="96259"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pPr lvl="0"/>
            <a:r>
              <a:rPr lang="en-US" altLang="en-US" noProof="0"/>
              <a:t>Click to edit Master subtitle style</a:t>
            </a:r>
          </a:p>
        </p:txBody>
      </p:sp>
      <p:sp>
        <p:nvSpPr>
          <p:cNvPr id="7" name="Rectangle 5"/>
          <p:cNvSpPr>
            <a:spLocks noGrp="1" noChangeArrowheads="1"/>
          </p:cNvSpPr>
          <p:nvPr>
            <p:ph type="ftr" sz="quarter" idx="11"/>
          </p:nvPr>
        </p:nvSpPr>
        <p:spPr>
          <a:xfrm>
            <a:off x="3124200" y="6243638"/>
            <a:ext cx="2895600" cy="457200"/>
          </a:xfrm>
        </p:spPr>
        <p:txBody>
          <a:bodyPr/>
          <a:lstStyle>
            <a:lvl1pPr>
              <a:defRPr dirty="0" smtClean="0"/>
            </a:lvl1pPr>
          </a:lstStyle>
          <a:p>
            <a:pPr>
              <a:defRPr/>
            </a:pPr>
            <a:r>
              <a:rPr lang="en-US" altLang="en-US" dirty="0"/>
              <a:t>Statistics and Data</a:t>
            </a:r>
          </a:p>
        </p:txBody>
      </p:sp>
      <p:sp>
        <p:nvSpPr>
          <p:cNvPr id="8" name="Rectangle 6"/>
          <p:cNvSpPr>
            <a:spLocks noGrp="1" noChangeArrowheads="1"/>
          </p:cNvSpPr>
          <p:nvPr>
            <p:ph type="sldNum" sz="quarter" idx="12"/>
          </p:nvPr>
        </p:nvSpPr>
        <p:spPr/>
        <p:txBody>
          <a:bodyPr/>
          <a:lstStyle>
            <a:lvl1pPr>
              <a:defRPr/>
            </a:lvl1pPr>
          </a:lstStyle>
          <a:p>
            <a:pPr>
              <a:defRPr/>
            </a:pPr>
            <a:fld id="{98DB065A-80F1-475D-BFEE-7F93B08AF24B}" type="slidenum">
              <a:rPr lang="en-US" altLang="en-US"/>
              <a:pPr>
                <a:defRPr/>
              </a:pPr>
              <a:t>‹#›</a:t>
            </a:fld>
            <a:endParaRPr lang="en-US" altLang="en-US" dirty="0"/>
          </a:p>
        </p:txBody>
      </p:sp>
      <p:sp>
        <p:nvSpPr>
          <p:cNvPr id="9" name="Rectangle 21"/>
          <p:cNvSpPr>
            <a:spLocks noChangeArrowheads="1"/>
          </p:cNvSpPr>
          <p:nvPr userDrawn="1"/>
        </p:nvSpPr>
        <p:spPr bwMode="auto">
          <a:xfrm>
            <a:off x="6934200" y="6248400"/>
            <a:ext cx="2133600" cy="457200"/>
          </a:xfrm>
          <a:prstGeom prst="rect">
            <a:avLst/>
          </a:prstGeom>
          <a:noFill/>
          <a:ln w="9525">
            <a:noFill/>
            <a:miter lim="800000"/>
            <a:headEnd/>
            <a:tailEnd/>
          </a:ln>
        </p:spPr>
        <p:txBody>
          <a:bodyPr anchor="b"/>
          <a:lstStyle/>
          <a:p>
            <a:pPr algn="r">
              <a:defRPr/>
            </a:pPr>
            <a:r>
              <a:rPr lang="en-US" sz="1000" dirty="0">
                <a:latin typeface="Helvetica"/>
                <a:cs typeface="Helvetica"/>
              </a:rPr>
              <a:t>2-</a:t>
            </a:r>
            <a:fld id="{3B23F10E-B9DB-4030-83AA-1C45FF54A19F}" type="slidenum">
              <a:rPr lang="en-US" sz="1000" smtClean="0">
                <a:latin typeface="Helvetica"/>
                <a:cs typeface="Helvetica"/>
              </a:rPr>
              <a:pPr algn="r">
                <a:defRPr/>
              </a:pPr>
              <a:t>‹#›</a:t>
            </a:fld>
            <a:endParaRPr lang="en-US" sz="1000" dirty="0">
              <a:latin typeface="Helvetica"/>
              <a:cs typeface="Helvetica"/>
            </a:endParaRPr>
          </a:p>
        </p:txBody>
      </p:sp>
      <p:sp>
        <p:nvSpPr>
          <p:cNvPr id="11" name="Rectangle 10">
            <a:extLst>
              <a:ext uri="{FF2B5EF4-FFF2-40B4-BE49-F238E27FC236}">
                <a16:creationId xmlns:a16="http://schemas.microsoft.com/office/drawing/2014/main" id="{969C0A71-2F34-4BC1-B8D1-CE00F5724D37}"/>
              </a:ext>
            </a:extLst>
          </p:cNvPr>
          <p:cNvSpPr/>
          <p:nvPr userDrawn="1"/>
        </p:nvSpPr>
        <p:spPr>
          <a:xfrm>
            <a:off x="-2310" y="0"/>
            <a:ext cx="2745509"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dirty="0">
              <a:solidFill>
                <a:srgbClr val="E9F7FE"/>
              </a:solidFill>
            </a:endParaRPr>
          </a:p>
        </p:txBody>
      </p:sp>
      <p:cxnSp>
        <p:nvCxnSpPr>
          <p:cNvPr id="12" name="Straight Connector 11">
            <a:extLst>
              <a:ext uri="{FF2B5EF4-FFF2-40B4-BE49-F238E27FC236}">
                <a16:creationId xmlns:a16="http://schemas.microsoft.com/office/drawing/2014/main" id="{DA339CF8-486B-486F-A867-E3D3C2E67F77}"/>
              </a:ext>
            </a:extLst>
          </p:cNvPr>
          <p:cNvCxnSpPr/>
          <p:nvPr userDrawn="1"/>
        </p:nvCxnSpPr>
        <p:spPr>
          <a:xfrm>
            <a:off x="4114800" y="3429000"/>
            <a:ext cx="3657600" cy="0"/>
          </a:xfrm>
          <a:prstGeom prst="line">
            <a:avLst/>
          </a:prstGeom>
          <a:ln>
            <a:solidFill>
              <a:srgbClr val="009C9E"/>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5A0988F-6E75-4F71-9160-2D2D916F9309}"/>
              </a:ext>
            </a:extLst>
          </p:cNvPr>
          <p:cNvPicPr>
            <a:picLocks noChangeAspect="1"/>
          </p:cNvPicPr>
          <p:nvPr userDrawn="1"/>
        </p:nvPicPr>
        <p:blipFill>
          <a:blip r:embed="rId2"/>
          <a:stretch>
            <a:fillRect/>
          </a:stretch>
        </p:blipFill>
        <p:spPr>
          <a:xfrm>
            <a:off x="-1" y="963706"/>
            <a:ext cx="2743199" cy="484094"/>
          </a:xfrm>
          <a:prstGeom prst="rect">
            <a:avLst/>
          </a:prstGeom>
        </p:spPr>
      </p:pic>
      <p:sp>
        <p:nvSpPr>
          <p:cNvPr id="3" name="Content Placeholder 2">
            <a:extLst>
              <a:ext uri="{FF2B5EF4-FFF2-40B4-BE49-F238E27FC236}">
                <a16:creationId xmlns:a16="http://schemas.microsoft.com/office/drawing/2014/main" id="{72222517-BE01-4008-9007-D44B83F312D0}"/>
              </a:ext>
            </a:extLst>
          </p:cNvPr>
          <p:cNvSpPr>
            <a:spLocks noGrp="1"/>
          </p:cNvSpPr>
          <p:nvPr>
            <p:ph sz="quarter" idx="13"/>
          </p:nvPr>
        </p:nvSpPr>
        <p:spPr>
          <a:xfrm>
            <a:off x="2971800" y="5894388"/>
            <a:ext cx="5715000" cy="2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2E46B0BF-4D04-414F-97F3-95C0C75EF2C8}"/>
              </a:ext>
            </a:extLst>
          </p:cNvPr>
          <p:cNvSpPr>
            <a:spLocks noGrp="1"/>
          </p:cNvSpPr>
          <p:nvPr>
            <p:ph sz="quarter" idx="14"/>
          </p:nvPr>
        </p:nvSpPr>
        <p:spPr>
          <a:xfrm>
            <a:off x="3048000" y="6356350"/>
            <a:ext cx="5257800" cy="344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9228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96258" name="Rectangle 2"/>
          <p:cNvSpPr>
            <a:spLocks noGrp="1" noChangeArrowheads="1"/>
          </p:cNvSpPr>
          <p:nvPr>
            <p:ph type="ctrTitle"/>
          </p:nvPr>
        </p:nvSpPr>
        <p:spPr>
          <a:xfrm>
            <a:off x="914400" y="1524000"/>
            <a:ext cx="7623175" cy="1752600"/>
          </a:xfrm>
        </p:spPr>
        <p:txBody>
          <a:bodyPr>
            <a:normAutofit/>
          </a:bodyPr>
          <a:lstStyle>
            <a:lvl1pPr>
              <a:defRPr sz="4400">
                <a:solidFill>
                  <a:srgbClr val="1F4984"/>
                </a:solidFill>
                <a:latin typeface="Helvetica" pitchFamily="34" charset="0"/>
              </a:defRPr>
            </a:lvl1pPr>
          </a:lstStyle>
          <a:p>
            <a:pPr lvl="0"/>
            <a:r>
              <a:rPr lang="en-US" altLang="en-US" noProof="0" dirty="0"/>
              <a:t>Click to edit Master title style</a:t>
            </a:r>
          </a:p>
        </p:txBody>
      </p:sp>
      <p:sp>
        <p:nvSpPr>
          <p:cNvPr id="96259"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pPr lvl="0"/>
            <a:r>
              <a:rPr lang="en-US" altLang="en-US" noProof="0"/>
              <a:t>Click to edit Master subtitle style</a:t>
            </a:r>
          </a:p>
        </p:txBody>
      </p:sp>
      <p:sp>
        <p:nvSpPr>
          <p:cNvPr id="6" name="Rectangle 4"/>
          <p:cNvSpPr>
            <a:spLocks noGrp="1" noChangeArrowheads="1"/>
          </p:cNvSpPr>
          <p:nvPr>
            <p:ph type="dt" sz="half" idx="10"/>
          </p:nvPr>
        </p:nvSpPr>
        <p:spPr/>
        <p:txBody>
          <a:bodyPr/>
          <a:lstStyle>
            <a:lvl1pPr>
              <a:defRPr dirty="0"/>
            </a:lvl1pPr>
          </a:lstStyle>
          <a:p>
            <a:pPr>
              <a:defRPr/>
            </a:pPr>
            <a:endParaRPr lang="en-US" altLang="en-US" dirty="0"/>
          </a:p>
        </p:txBody>
      </p:sp>
      <p:sp>
        <p:nvSpPr>
          <p:cNvPr id="7" name="Rectangle 5"/>
          <p:cNvSpPr>
            <a:spLocks noGrp="1" noChangeArrowheads="1"/>
          </p:cNvSpPr>
          <p:nvPr>
            <p:ph type="ftr" sz="quarter" idx="11"/>
          </p:nvPr>
        </p:nvSpPr>
        <p:spPr>
          <a:xfrm>
            <a:off x="3124200" y="6243638"/>
            <a:ext cx="2895600" cy="457200"/>
          </a:xfrm>
        </p:spPr>
        <p:txBody>
          <a:bodyPr/>
          <a:lstStyle>
            <a:lvl1pPr>
              <a:defRPr dirty="0" smtClean="0"/>
            </a:lvl1pPr>
          </a:lstStyle>
          <a:p>
            <a:pPr>
              <a:defRPr/>
            </a:pPr>
            <a:r>
              <a:rPr lang="en-US" altLang="en-US" dirty="0"/>
              <a:t>Statistics and Data</a:t>
            </a:r>
          </a:p>
        </p:txBody>
      </p:sp>
      <p:sp>
        <p:nvSpPr>
          <p:cNvPr id="8" name="Rectangle 6"/>
          <p:cNvSpPr>
            <a:spLocks noGrp="1" noChangeArrowheads="1"/>
          </p:cNvSpPr>
          <p:nvPr>
            <p:ph type="sldNum" sz="quarter" idx="12"/>
          </p:nvPr>
        </p:nvSpPr>
        <p:spPr/>
        <p:txBody>
          <a:bodyPr/>
          <a:lstStyle>
            <a:lvl1pPr>
              <a:defRPr/>
            </a:lvl1pPr>
          </a:lstStyle>
          <a:p>
            <a:pPr>
              <a:defRPr/>
            </a:pPr>
            <a:fld id="{98DB065A-80F1-475D-BFEE-7F93B08AF24B}" type="slidenum">
              <a:rPr lang="en-US" altLang="en-US"/>
              <a:pPr>
                <a:defRPr/>
              </a:pPr>
              <a:t>‹#›</a:t>
            </a:fld>
            <a:endParaRPr lang="en-US" altLang="en-US" dirty="0"/>
          </a:p>
        </p:txBody>
      </p:sp>
      <p:sp>
        <p:nvSpPr>
          <p:cNvPr id="9" name="Rectangle 21"/>
          <p:cNvSpPr>
            <a:spLocks noChangeArrowheads="1"/>
          </p:cNvSpPr>
          <p:nvPr userDrawn="1"/>
        </p:nvSpPr>
        <p:spPr bwMode="auto">
          <a:xfrm>
            <a:off x="6934200" y="6248400"/>
            <a:ext cx="2133600" cy="457200"/>
          </a:xfrm>
          <a:prstGeom prst="rect">
            <a:avLst/>
          </a:prstGeom>
          <a:noFill/>
          <a:ln w="9525">
            <a:noFill/>
            <a:miter lim="800000"/>
            <a:headEnd/>
            <a:tailEnd/>
          </a:ln>
        </p:spPr>
        <p:txBody>
          <a:bodyPr anchor="b"/>
          <a:lstStyle/>
          <a:p>
            <a:pPr algn="r">
              <a:defRPr/>
            </a:pPr>
            <a:r>
              <a:rPr lang="en-US" sz="1000" dirty="0">
                <a:latin typeface="Helvetica"/>
                <a:cs typeface="Helvetica"/>
              </a:rPr>
              <a:t>2-</a:t>
            </a:r>
            <a:fld id="{3B23F10E-B9DB-4030-83AA-1C45FF54A19F}" type="slidenum">
              <a:rPr lang="en-US" sz="1000" smtClean="0">
                <a:latin typeface="Helvetica"/>
                <a:cs typeface="Helvetica"/>
              </a:rPr>
              <a:pPr algn="r">
                <a:defRPr/>
              </a:pPr>
              <a:t>‹#›</a:t>
            </a:fld>
            <a:endParaRPr lang="en-US" sz="1000" dirty="0">
              <a:latin typeface="Helvetica"/>
              <a:cs typeface="Helvetica"/>
            </a:endParaRPr>
          </a:p>
        </p:txBody>
      </p:sp>
      <p:sp>
        <p:nvSpPr>
          <p:cNvPr id="10" name="TextBox 9"/>
          <p:cNvSpPr txBox="1"/>
          <p:nvPr userDrawn="1"/>
        </p:nvSpPr>
        <p:spPr>
          <a:xfrm>
            <a:off x="2743200" y="6229290"/>
            <a:ext cx="6400800" cy="400110"/>
          </a:xfrm>
          <a:prstGeom prst="rect">
            <a:avLst/>
          </a:prstGeom>
          <a:noFill/>
        </p:spPr>
        <p:txBody>
          <a:bodyPr wrap="square" rtlCol="0">
            <a:spAutoFit/>
          </a:bodyPr>
          <a:lstStyle/>
          <a:p>
            <a:pPr algn="ctr"/>
            <a:r>
              <a:rPr lang="en-US" sz="1000" b="0" i="0" kern="1200" dirty="0">
                <a:solidFill>
                  <a:schemeClr val="tx1"/>
                </a:solidFill>
                <a:latin typeface="Helvetica"/>
                <a:ea typeface="ＭＳ Ｐゴシック"/>
                <a:cs typeface="Helvetica"/>
              </a:rPr>
              <a:t>Copyright ©2022 McGraw-Hill Education. All rights reserved. No reproduction or distribution without the prior written consent of McGraw-Hill Education.</a:t>
            </a:r>
          </a:p>
        </p:txBody>
      </p:sp>
    </p:spTree>
    <p:extLst>
      <p:ext uri="{BB962C8B-B14F-4D97-AF65-F5344CB8AC3E}">
        <p14:creationId xmlns:p14="http://schemas.microsoft.com/office/powerpoint/2010/main" val="25730445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96258" name="Rectangle 2"/>
          <p:cNvSpPr>
            <a:spLocks noGrp="1" noChangeArrowheads="1"/>
          </p:cNvSpPr>
          <p:nvPr>
            <p:ph type="ctrTitle"/>
          </p:nvPr>
        </p:nvSpPr>
        <p:spPr>
          <a:xfrm>
            <a:off x="914400" y="1524000"/>
            <a:ext cx="7623175" cy="1752600"/>
          </a:xfrm>
        </p:spPr>
        <p:txBody>
          <a:bodyPr>
            <a:normAutofit/>
          </a:bodyPr>
          <a:lstStyle>
            <a:lvl1pPr>
              <a:defRPr sz="4400">
                <a:solidFill>
                  <a:srgbClr val="1F4984"/>
                </a:solidFill>
                <a:latin typeface="Helvetica" pitchFamily="34" charset="0"/>
              </a:defRPr>
            </a:lvl1pPr>
          </a:lstStyle>
          <a:p>
            <a:pPr lvl="0"/>
            <a:r>
              <a:rPr lang="en-US" altLang="en-US" noProof="0" dirty="0"/>
              <a:t>Click to edit Master title style</a:t>
            </a:r>
          </a:p>
        </p:txBody>
      </p:sp>
      <p:sp>
        <p:nvSpPr>
          <p:cNvPr id="9" name="Rectangle 21"/>
          <p:cNvSpPr>
            <a:spLocks noChangeArrowheads="1"/>
          </p:cNvSpPr>
          <p:nvPr userDrawn="1"/>
        </p:nvSpPr>
        <p:spPr bwMode="auto">
          <a:xfrm>
            <a:off x="6934200" y="6248400"/>
            <a:ext cx="2133600" cy="457200"/>
          </a:xfrm>
          <a:prstGeom prst="rect">
            <a:avLst/>
          </a:prstGeom>
          <a:noFill/>
          <a:ln w="9525">
            <a:noFill/>
            <a:miter lim="800000"/>
            <a:headEnd/>
            <a:tailEnd/>
          </a:ln>
        </p:spPr>
        <p:txBody>
          <a:bodyPr anchor="b"/>
          <a:lstStyle/>
          <a:p>
            <a:pPr algn="r">
              <a:defRPr/>
            </a:pPr>
            <a:r>
              <a:rPr lang="en-US" sz="1000" dirty="0">
                <a:latin typeface="Helvetica"/>
                <a:cs typeface="Helvetica"/>
              </a:rPr>
              <a:t>2-</a:t>
            </a:r>
            <a:fld id="{3B23F10E-B9DB-4030-83AA-1C45FF54A19F}" type="slidenum">
              <a:rPr lang="en-US" sz="1000" smtClean="0">
                <a:latin typeface="Helvetica"/>
                <a:cs typeface="Helvetica"/>
              </a:rPr>
              <a:pPr algn="r">
                <a:defRPr/>
              </a:pPr>
              <a:t>‹#›</a:t>
            </a:fld>
            <a:endParaRPr lang="en-US" sz="1000" dirty="0">
              <a:latin typeface="Helvetica"/>
              <a:cs typeface="Helvetica"/>
            </a:endParaRPr>
          </a:p>
        </p:txBody>
      </p:sp>
      <p:sp>
        <p:nvSpPr>
          <p:cNvPr id="3" name="Content Placeholder 2">
            <a:extLst>
              <a:ext uri="{FF2B5EF4-FFF2-40B4-BE49-F238E27FC236}">
                <a16:creationId xmlns:a16="http://schemas.microsoft.com/office/drawing/2014/main" id="{9871CF0B-3967-4E8C-AE79-0DDBE66FA69F}"/>
              </a:ext>
            </a:extLst>
          </p:cNvPr>
          <p:cNvSpPr>
            <a:spLocks noGrp="1"/>
          </p:cNvSpPr>
          <p:nvPr>
            <p:ph sz="quarter" idx="10"/>
          </p:nvPr>
        </p:nvSpPr>
        <p:spPr>
          <a:xfrm>
            <a:off x="914400" y="4572000"/>
            <a:ext cx="7623175" cy="106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0015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457200" y="1600201"/>
            <a:ext cx="82296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a:t>
            </a: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endParaRPr kumimoji="0" lang="en-US" sz="1000" b="0" i="0" u="none" strike="noStrike" kern="1200" cap="none" spc="0" normalizeH="0" baseline="0" noProof="0" dirty="0">
              <a:ln>
                <a:noFill/>
              </a:ln>
              <a:solidFill>
                <a:schemeClr val="bg1"/>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14-</a:t>
            </a:r>
            <a:fld id="{3B23F10E-B9DB-4030-83AA-1C45FF54A19F}" type="slidenum">
              <a:rPr lang="en-US" sz="1000" smtClean="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7" name="Content Placeholder 2">
            <a:extLst>
              <a:ext uri="{FF2B5EF4-FFF2-40B4-BE49-F238E27FC236}">
                <a16:creationId xmlns:a16="http://schemas.microsoft.com/office/drawing/2014/main" id="{587EDC90-0FC9-477E-9C64-5ABD7ACDA17F}"/>
              </a:ext>
            </a:extLst>
          </p:cNvPr>
          <p:cNvSpPr>
            <a:spLocks noGrp="1"/>
          </p:cNvSpPr>
          <p:nvPr>
            <p:ph idx="10"/>
          </p:nvPr>
        </p:nvSpPr>
        <p:spPr>
          <a:xfrm>
            <a:off x="457200" y="3352801"/>
            <a:ext cx="82296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1" hasCustomPrompt="1"/>
          </p:nvPr>
        </p:nvSpPr>
        <p:spPr>
          <a:xfrm>
            <a:off x="457200" y="5562600"/>
            <a:ext cx="8229600" cy="381000"/>
          </a:xfrm>
        </p:spPr>
        <p:txBody>
          <a:bodyPr>
            <a:noAutofit/>
          </a:bodyPr>
          <a:lstStyle>
            <a:lvl1pPr marL="0" indent="0" algn="ctr">
              <a:buNone/>
              <a:defRPr sz="1200">
                <a:latin typeface="+mn-lt"/>
              </a:defRPr>
            </a:lvl1pPr>
            <a:lvl2pPr marL="457200" indent="0" algn="ctr">
              <a:buNone/>
              <a:defRPr sz="1200">
                <a:latin typeface="+mn-lt"/>
              </a:defRPr>
            </a:lvl2pPr>
            <a:lvl3pPr marL="914400" indent="0" algn="ctr">
              <a:buNone/>
              <a:defRPr sz="1200">
                <a:latin typeface="+mn-lt"/>
              </a:defRPr>
            </a:lvl3pPr>
            <a:lvl4pPr marL="1371600" indent="0" algn="ctr">
              <a:buNone/>
              <a:defRPr sz="1200">
                <a:latin typeface="+mn-lt"/>
              </a:defRPr>
            </a:lvl4pPr>
            <a:lvl5pPr marL="1828800" indent="0" algn="ctr">
              <a:buNone/>
              <a:defRPr sz="1200">
                <a:latin typeface="+mn-lt"/>
              </a:defRPr>
            </a:lvl5pPr>
          </a:lstStyle>
          <a:p>
            <a:pPr lvl="0"/>
            <a:r>
              <a:rPr lang="en-US" dirty="0"/>
              <a:t>Access the text alternative for slide images.</a:t>
            </a:r>
          </a:p>
        </p:txBody>
      </p:sp>
    </p:spTree>
    <p:extLst>
      <p:ext uri="{BB962C8B-B14F-4D97-AF65-F5344CB8AC3E}">
        <p14:creationId xmlns:p14="http://schemas.microsoft.com/office/powerpoint/2010/main" val="1737518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457200" y="1600201"/>
            <a:ext cx="35814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a:t>
            </a: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endParaRPr kumimoji="0" lang="en-US" sz="1000" b="0" i="0" u="none" strike="noStrike" kern="1200" cap="none" spc="0" normalizeH="0" baseline="0" noProof="0" dirty="0">
              <a:ln>
                <a:noFill/>
              </a:ln>
              <a:solidFill>
                <a:schemeClr val="bg1"/>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14-</a:t>
            </a:r>
            <a:fld id="{3B23F10E-B9DB-4030-83AA-1C45FF54A19F}" type="slidenum">
              <a:rPr lang="en-US" sz="1000" smtClean="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7" name="Content Placeholder 2">
            <a:extLst>
              <a:ext uri="{FF2B5EF4-FFF2-40B4-BE49-F238E27FC236}">
                <a16:creationId xmlns:a16="http://schemas.microsoft.com/office/drawing/2014/main" id="{587EDC90-0FC9-477E-9C64-5ABD7ACDA17F}"/>
              </a:ext>
            </a:extLst>
          </p:cNvPr>
          <p:cNvSpPr>
            <a:spLocks noGrp="1"/>
          </p:cNvSpPr>
          <p:nvPr>
            <p:ph idx="10"/>
          </p:nvPr>
        </p:nvSpPr>
        <p:spPr>
          <a:xfrm>
            <a:off x="457200" y="2667000"/>
            <a:ext cx="35814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FCA32148-4D56-4A15-876E-6CC486B13E78}"/>
              </a:ext>
            </a:extLst>
          </p:cNvPr>
          <p:cNvSpPr>
            <a:spLocks noGrp="1"/>
          </p:cNvSpPr>
          <p:nvPr>
            <p:ph idx="11"/>
          </p:nvPr>
        </p:nvSpPr>
        <p:spPr>
          <a:xfrm>
            <a:off x="457200" y="3810000"/>
            <a:ext cx="35814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3DD34695-3950-4749-B09E-FC79A2C32957}"/>
              </a:ext>
            </a:extLst>
          </p:cNvPr>
          <p:cNvSpPr>
            <a:spLocks noGrp="1"/>
          </p:cNvSpPr>
          <p:nvPr>
            <p:ph idx="12"/>
          </p:nvPr>
        </p:nvSpPr>
        <p:spPr>
          <a:xfrm>
            <a:off x="457200" y="4953000"/>
            <a:ext cx="35814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8365A0FC-EDD0-434F-82F0-0716102C0086}"/>
              </a:ext>
            </a:extLst>
          </p:cNvPr>
          <p:cNvSpPr>
            <a:spLocks noGrp="1"/>
          </p:cNvSpPr>
          <p:nvPr>
            <p:ph idx="13"/>
          </p:nvPr>
        </p:nvSpPr>
        <p:spPr>
          <a:xfrm>
            <a:off x="4419600" y="1600202"/>
            <a:ext cx="35814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2D9512C8-11E1-4B0A-8824-E51BEF3ED145}"/>
              </a:ext>
            </a:extLst>
          </p:cNvPr>
          <p:cNvSpPr>
            <a:spLocks noGrp="1"/>
          </p:cNvSpPr>
          <p:nvPr>
            <p:ph idx="14"/>
          </p:nvPr>
        </p:nvSpPr>
        <p:spPr>
          <a:xfrm>
            <a:off x="4419600" y="2667001"/>
            <a:ext cx="35814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5B109D53-56B6-4ECE-94F2-E769A4750732}"/>
              </a:ext>
            </a:extLst>
          </p:cNvPr>
          <p:cNvSpPr>
            <a:spLocks noGrp="1"/>
          </p:cNvSpPr>
          <p:nvPr>
            <p:ph idx="15"/>
          </p:nvPr>
        </p:nvSpPr>
        <p:spPr>
          <a:xfrm>
            <a:off x="4419600" y="3810001"/>
            <a:ext cx="35814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3E09844D-2969-4B83-8FF9-2306DED29120}"/>
              </a:ext>
            </a:extLst>
          </p:cNvPr>
          <p:cNvSpPr>
            <a:spLocks noGrp="1"/>
          </p:cNvSpPr>
          <p:nvPr>
            <p:ph idx="16"/>
          </p:nvPr>
        </p:nvSpPr>
        <p:spPr>
          <a:xfrm>
            <a:off x="4419600" y="4953001"/>
            <a:ext cx="35814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9075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457200" y="1600201"/>
            <a:ext cx="25146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a:t>
            </a: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endParaRPr kumimoji="0" lang="en-US" sz="1000" b="0" i="0" u="none" strike="noStrike" kern="1200" cap="none" spc="0" normalizeH="0" baseline="0" noProof="0" dirty="0">
              <a:ln>
                <a:noFill/>
              </a:ln>
              <a:solidFill>
                <a:schemeClr val="bg1"/>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14-</a:t>
            </a:r>
            <a:fld id="{3B23F10E-B9DB-4030-83AA-1C45FF54A19F}" type="slidenum">
              <a:rPr lang="en-US" sz="1000" smtClean="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7" name="Content Placeholder 2">
            <a:extLst>
              <a:ext uri="{FF2B5EF4-FFF2-40B4-BE49-F238E27FC236}">
                <a16:creationId xmlns:a16="http://schemas.microsoft.com/office/drawing/2014/main" id="{587EDC90-0FC9-477E-9C64-5ABD7ACDA17F}"/>
              </a:ext>
            </a:extLst>
          </p:cNvPr>
          <p:cNvSpPr>
            <a:spLocks noGrp="1"/>
          </p:cNvSpPr>
          <p:nvPr>
            <p:ph idx="10"/>
          </p:nvPr>
        </p:nvSpPr>
        <p:spPr>
          <a:xfrm>
            <a:off x="457200" y="2667000"/>
            <a:ext cx="25146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FCA32148-4D56-4A15-876E-6CC486B13E78}"/>
              </a:ext>
            </a:extLst>
          </p:cNvPr>
          <p:cNvSpPr>
            <a:spLocks noGrp="1"/>
          </p:cNvSpPr>
          <p:nvPr>
            <p:ph idx="11"/>
          </p:nvPr>
        </p:nvSpPr>
        <p:spPr>
          <a:xfrm>
            <a:off x="457200" y="3810000"/>
            <a:ext cx="25146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3DD34695-3950-4749-B09E-FC79A2C32957}"/>
              </a:ext>
            </a:extLst>
          </p:cNvPr>
          <p:cNvSpPr>
            <a:spLocks noGrp="1"/>
          </p:cNvSpPr>
          <p:nvPr>
            <p:ph idx="12"/>
          </p:nvPr>
        </p:nvSpPr>
        <p:spPr>
          <a:xfrm>
            <a:off x="457200" y="4953000"/>
            <a:ext cx="25146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8365A0FC-EDD0-434F-82F0-0716102C0086}"/>
              </a:ext>
            </a:extLst>
          </p:cNvPr>
          <p:cNvSpPr>
            <a:spLocks noGrp="1"/>
          </p:cNvSpPr>
          <p:nvPr>
            <p:ph idx="13"/>
          </p:nvPr>
        </p:nvSpPr>
        <p:spPr>
          <a:xfrm>
            <a:off x="3200400" y="1600202"/>
            <a:ext cx="22860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2D9512C8-11E1-4B0A-8824-E51BEF3ED145}"/>
              </a:ext>
            </a:extLst>
          </p:cNvPr>
          <p:cNvSpPr>
            <a:spLocks noGrp="1"/>
          </p:cNvSpPr>
          <p:nvPr>
            <p:ph idx="14"/>
          </p:nvPr>
        </p:nvSpPr>
        <p:spPr>
          <a:xfrm>
            <a:off x="3200400" y="2667001"/>
            <a:ext cx="22860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5B109D53-56B6-4ECE-94F2-E769A4750732}"/>
              </a:ext>
            </a:extLst>
          </p:cNvPr>
          <p:cNvSpPr>
            <a:spLocks noGrp="1"/>
          </p:cNvSpPr>
          <p:nvPr>
            <p:ph idx="15"/>
          </p:nvPr>
        </p:nvSpPr>
        <p:spPr>
          <a:xfrm>
            <a:off x="3200400" y="3810001"/>
            <a:ext cx="22860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3E09844D-2969-4B83-8FF9-2306DED29120}"/>
              </a:ext>
            </a:extLst>
          </p:cNvPr>
          <p:cNvSpPr>
            <a:spLocks noGrp="1"/>
          </p:cNvSpPr>
          <p:nvPr>
            <p:ph idx="16"/>
          </p:nvPr>
        </p:nvSpPr>
        <p:spPr>
          <a:xfrm>
            <a:off x="3200400" y="4953001"/>
            <a:ext cx="22860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2741F353-5BB6-4B9A-8E47-80E3B4C98F17}"/>
              </a:ext>
            </a:extLst>
          </p:cNvPr>
          <p:cNvSpPr>
            <a:spLocks noGrp="1"/>
          </p:cNvSpPr>
          <p:nvPr>
            <p:ph sz="quarter" idx="17"/>
          </p:nvPr>
        </p:nvSpPr>
        <p:spPr>
          <a:xfrm>
            <a:off x="5638800" y="1600200"/>
            <a:ext cx="3048000" cy="990600"/>
          </a:xfrm>
        </p:spPr>
        <p:txBody>
          <a:bodyPr/>
          <a:lstStyle>
            <a:lvl1pPr>
              <a:spcBef>
                <a:spcPts val="500"/>
              </a:spcBef>
              <a:defRPr>
                <a:latin typeface="+mj-lt"/>
              </a:defRPr>
            </a:lvl1pPr>
            <a:lvl2pPr>
              <a:spcBef>
                <a:spcPts val="500"/>
              </a:spcBef>
              <a:defRPr>
                <a:latin typeface="+mj-lt"/>
              </a:defRPr>
            </a:lvl2pPr>
            <a:lvl3pPr>
              <a:spcBef>
                <a:spcPts val="500"/>
              </a:spcBef>
              <a:defRPr>
                <a:latin typeface="+mj-lt"/>
              </a:defRPr>
            </a:lvl3pPr>
            <a:lvl4pPr>
              <a:spcBef>
                <a:spcPts val="500"/>
              </a:spcBef>
              <a:defRPr>
                <a:latin typeface="+mj-lt"/>
              </a:defRPr>
            </a:lvl4pPr>
            <a:lvl5pPr>
              <a:spcBef>
                <a:spcPts val="500"/>
              </a:spcBef>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Content Placeholder 15">
            <a:extLst>
              <a:ext uri="{FF2B5EF4-FFF2-40B4-BE49-F238E27FC236}">
                <a16:creationId xmlns:a16="http://schemas.microsoft.com/office/drawing/2014/main" id="{B268C9C9-81B6-49EE-A332-BC0EF9C8B125}"/>
              </a:ext>
            </a:extLst>
          </p:cNvPr>
          <p:cNvSpPr>
            <a:spLocks noGrp="1"/>
          </p:cNvSpPr>
          <p:nvPr>
            <p:ph sz="quarter" idx="18"/>
          </p:nvPr>
        </p:nvSpPr>
        <p:spPr>
          <a:xfrm>
            <a:off x="5638800" y="2667000"/>
            <a:ext cx="3048000" cy="914400"/>
          </a:xfrm>
        </p:spPr>
        <p:txBody>
          <a:bodyPr/>
          <a:lstStyle>
            <a:lvl1pPr>
              <a:spcBef>
                <a:spcPts val="500"/>
              </a:spcBef>
              <a:defRPr>
                <a:latin typeface="+mj-lt"/>
              </a:defRPr>
            </a:lvl1pPr>
            <a:lvl2pPr>
              <a:spcBef>
                <a:spcPts val="500"/>
              </a:spcBef>
              <a:defRPr>
                <a:latin typeface="+mj-lt"/>
              </a:defRPr>
            </a:lvl2pPr>
            <a:lvl3pPr>
              <a:spcBef>
                <a:spcPts val="500"/>
              </a:spcBef>
              <a:defRPr>
                <a:latin typeface="+mj-lt"/>
              </a:defRPr>
            </a:lvl3pPr>
            <a:lvl4pPr>
              <a:spcBef>
                <a:spcPts val="500"/>
              </a:spcBef>
              <a:defRPr>
                <a:latin typeface="+mj-lt"/>
              </a:defRPr>
            </a:lvl4pPr>
            <a:lvl5pPr>
              <a:spcBef>
                <a:spcPts val="500"/>
              </a:spcBef>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8" name="Content Placeholder 17">
            <a:extLst>
              <a:ext uri="{FF2B5EF4-FFF2-40B4-BE49-F238E27FC236}">
                <a16:creationId xmlns:a16="http://schemas.microsoft.com/office/drawing/2014/main" id="{10E411D3-8E54-45C4-AB56-948CD7ABF366}"/>
              </a:ext>
            </a:extLst>
          </p:cNvPr>
          <p:cNvSpPr>
            <a:spLocks noGrp="1"/>
          </p:cNvSpPr>
          <p:nvPr>
            <p:ph sz="quarter" idx="19"/>
          </p:nvPr>
        </p:nvSpPr>
        <p:spPr>
          <a:xfrm>
            <a:off x="5638800" y="3779838"/>
            <a:ext cx="3048000" cy="914400"/>
          </a:xfrm>
        </p:spPr>
        <p:txBody>
          <a:bodyPr/>
          <a:lstStyle>
            <a:lvl1pPr>
              <a:spcBef>
                <a:spcPts val="500"/>
              </a:spcBef>
              <a:defRPr>
                <a:latin typeface="+mj-lt"/>
              </a:defRPr>
            </a:lvl1pPr>
            <a:lvl2pPr>
              <a:spcBef>
                <a:spcPts val="500"/>
              </a:spcBef>
              <a:defRPr>
                <a:latin typeface="+mj-lt"/>
              </a:defRPr>
            </a:lvl2pPr>
            <a:lvl3pPr>
              <a:spcBef>
                <a:spcPts val="500"/>
              </a:spcBef>
              <a:defRPr>
                <a:latin typeface="+mj-lt"/>
              </a:defRPr>
            </a:lvl3pPr>
            <a:lvl4pPr>
              <a:spcBef>
                <a:spcPts val="500"/>
              </a:spcBef>
              <a:defRPr>
                <a:latin typeface="+mj-lt"/>
              </a:defRPr>
            </a:lvl4pPr>
            <a:lvl5pPr>
              <a:spcBef>
                <a:spcPts val="500"/>
              </a:spcBef>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0" name="Content Placeholder 19">
            <a:extLst>
              <a:ext uri="{FF2B5EF4-FFF2-40B4-BE49-F238E27FC236}">
                <a16:creationId xmlns:a16="http://schemas.microsoft.com/office/drawing/2014/main" id="{0FA6DFB4-6128-4A80-B47E-0AE7BCCE9456}"/>
              </a:ext>
            </a:extLst>
          </p:cNvPr>
          <p:cNvSpPr>
            <a:spLocks noGrp="1"/>
          </p:cNvSpPr>
          <p:nvPr>
            <p:ph sz="quarter" idx="20"/>
          </p:nvPr>
        </p:nvSpPr>
        <p:spPr>
          <a:xfrm>
            <a:off x="5638800" y="4876800"/>
            <a:ext cx="3048000" cy="990600"/>
          </a:xfrm>
        </p:spPr>
        <p:txBody>
          <a:bodyPr/>
          <a:lstStyle>
            <a:lvl1pPr>
              <a:spcBef>
                <a:spcPts val="500"/>
              </a:spcBef>
              <a:defRPr>
                <a:latin typeface="+mj-lt"/>
              </a:defRPr>
            </a:lvl1pPr>
            <a:lvl2pPr>
              <a:spcBef>
                <a:spcPts val="500"/>
              </a:spcBef>
              <a:defRPr>
                <a:latin typeface="+mj-lt"/>
              </a:defRPr>
            </a:lvl2pPr>
            <a:lvl3pPr>
              <a:spcBef>
                <a:spcPts val="500"/>
              </a:spcBef>
              <a:defRPr>
                <a:latin typeface="+mj-lt"/>
              </a:defRPr>
            </a:lvl3pPr>
            <a:lvl4pPr>
              <a:spcBef>
                <a:spcPts val="500"/>
              </a:spcBef>
              <a:defRPr>
                <a:latin typeface="+mj-lt"/>
              </a:defRPr>
            </a:lvl4pPr>
            <a:lvl5pPr>
              <a:spcBef>
                <a:spcPts val="500"/>
              </a:spcBef>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695049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457200" y="1600201"/>
            <a:ext cx="1295400" cy="914399"/>
          </a:xfrm>
        </p:spPr>
        <p:txBody>
          <a:bodyPr>
            <a:noAutofit/>
          </a:bodyPr>
          <a:lstStyle>
            <a:lvl1pPr>
              <a:spcBef>
                <a:spcPts val="500"/>
              </a:spcBef>
              <a:defRPr sz="2200" baseline="0">
                <a:latin typeface="+mn-lt"/>
              </a:defRPr>
            </a:lvl1pPr>
            <a:lvl2pPr>
              <a:spcBef>
                <a:spcPts val="500"/>
              </a:spcBef>
              <a:defRPr sz="2200" baseline="0">
                <a:latin typeface="+mn-lt"/>
              </a:defRPr>
            </a:lvl2pPr>
            <a:lvl3pPr>
              <a:spcBef>
                <a:spcPts val="500"/>
              </a:spcBef>
              <a:defRPr sz="2200" baseline="0">
                <a:latin typeface="+mn-lt"/>
              </a:defRPr>
            </a:lvl3pPr>
            <a:lvl4pPr>
              <a:spcBef>
                <a:spcPts val="500"/>
              </a:spcBef>
              <a:defRPr sz="2200" baseline="0">
                <a:latin typeface="+mn-lt"/>
              </a:defRPr>
            </a:lvl4pPr>
            <a:lvl5pPr>
              <a:spcBef>
                <a:spcPts val="500"/>
              </a:spcBef>
              <a:defRPr sz="2200"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a:t>
            </a: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endParaRPr kumimoji="0" lang="en-US" sz="1000" b="0" i="0" u="none" strike="noStrike" kern="1200" cap="none" spc="0" normalizeH="0" baseline="0" noProof="0" dirty="0">
              <a:ln>
                <a:noFill/>
              </a:ln>
              <a:solidFill>
                <a:schemeClr val="bg1"/>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14-</a:t>
            </a:r>
            <a:fld id="{3B23F10E-B9DB-4030-83AA-1C45FF54A19F}" type="slidenum">
              <a:rPr lang="en-US" sz="1000" smtClean="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7" name="Content Placeholder 2">
            <a:extLst>
              <a:ext uri="{FF2B5EF4-FFF2-40B4-BE49-F238E27FC236}">
                <a16:creationId xmlns:a16="http://schemas.microsoft.com/office/drawing/2014/main" id="{587EDC90-0FC9-477E-9C64-5ABD7ACDA17F}"/>
              </a:ext>
            </a:extLst>
          </p:cNvPr>
          <p:cNvSpPr>
            <a:spLocks noGrp="1"/>
          </p:cNvSpPr>
          <p:nvPr>
            <p:ph idx="10"/>
          </p:nvPr>
        </p:nvSpPr>
        <p:spPr>
          <a:xfrm>
            <a:off x="457200" y="2667000"/>
            <a:ext cx="1295400" cy="914399"/>
          </a:xfrm>
        </p:spPr>
        <p:txBody>
          <a:bodyPr>
            <a:noAutofit/>
          </a:bodyPr>
          <a:lstStyle>
            <a:lvl1pPr>
              <a:spcBef>
                <a:spcPts val="500"/>
              </a:spcBef>
              <a:defRPr sz="2200" baseline="0">
                <a:latin typeface="+mn-lt"/>
              </a:defRPr>
            </a:lvl1pPr>
            <a:lvl2pPr>
              <a:spcBef>
                <a:spcPts val="500"/>
              </a:spcBef>
              <a:defRPr sz="2200" baseline="0">
                <a:latin typeface="+mn-lt"/>
              </a:defRPr>
            </a:lvl2pPr>
            <a:lvl3pPr>
              <a:spcBef>
                <a:spcPts val="500"/>
              </a:spcBef>
              <a:defRPr sz="2200" baseline="0">
                <a:latin typeface="+mn-lt"/>
              </a:defRPr>
            </a:lvl3pPr>
            <a:lvl4pPr>
              <a:spcBef>
                <a:spcPts val="500"/>
              </a:spcBef>
              <a:defRPr sz="2200" baseline="0">
                <a:latin typeface="+mn-lt"/>
              </a:defRPr>
            </a:lvl4pPr>
            <a:lvl5pPr>
              <a:spcBef>
                <a:spcPts val="500"/>
              </a:spcBef>
              <a:defRPr sz="2200"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FCA32148-4D56-4A15-876E-6CC486B13E78}"/>
              </a:ext>
            </a:extLst>
          </p:cNvPr>
          <p:cNvSpPr>
            <a:spLocks noGrp="1"/>
          </p:cNvSpPr>
          <p:nvPr>
            <p:ph idx="11"/>
          </p:nvPr>
        </p:nvSpPr>
        <p:spPr>
          <a:xfrm>
            <a:off x="457200" y="3810000"/>
            <a:ext cx="1295400" cy="914399"/>
          </a:xfrm>
        </p:spPr>
        <p:txBody>
          <a:bodyPr>
            <a:noAutofit/>
          </a:bodyPr>
          <a:lstStyle>
            <a:lvl1pPr>
              <a:spcBef>
                <a:spcPts val="500"/>
              </a:spcBef>
              <a:defRPr sz="2200" baseline="0">
                <a:latin typeface="+mn-lt"/>
              </a:defRPr>
            </a:lvl1pPr>
            <a:lvl2pPr>
              <a:spcBef>
                <a:spcPts val="500"/>
              </a:spcBef>
              <a:defRPr sz="2200" baseline="0">
                <a:latin typeface="+mn-lt"/>
              </a:defRPr>
            </a:lvl2pPr>
            <a:lvl3pPr>
              <a:spcBef>
                <a:spcPts val="500"/>
              </a:spcBef>
              <a:defRPr sz="2200" baseline="0">
                <a:latin typeface="+mn-lt"/>
              </a:defRPr>
            </a:lvl3pPr>
            <a:lvl4pPr>
              <a:spcBef>
                <a:spcPts val="500"/>
              </a:spcBef>
              <a:defRPr sz="2200" baseline="0">
                <a:latin typeface="+mn-lt"/>
              </a:defRPr>
            </a:lvl4pPr>
            <a:lvl5pPr>
              <a:spcBef>
                <a:spcPts val="500"/>
              </a:spcBef>
              <a:defRPr sz="2200"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3DD34695-3950-4749-B09E-FC79A2C32957}"/>
              </a:ext>
            </a:extLst>
          </p:cNvPr>
          <p:cNvSpPr>
            <a:spLocks noGrp="1"/>
          </p:cNvSpPr>
          <p:nvPr>
            <p:ph idx="12"/>
          </p:nvPr>
        </p:nvSpPr>
        <p:spPr>
          <a:xfrm>
            <a:off x="457200" y="4953000"/>
            <a:ext cx="1295400" cy="914399"/>
          </a:xfrm>
        </p:spPr>
        <p:txBody>
          <a:bodyPr>
            <a:noAutofit/>
          </a:bodyPr>
          <a:lstStyle>
            <a:lvl1pPr>
              <a:spcBef>
                <a:spcPts val="500"/>
              </a:spcBef>
              <a:defRPr sz="2200" baseline="0">
                <a:latin typeface="+mn-lt"/>
              </a:defRPr>
            </a:lvl1pPr>
            <a:lvl2pPr>
              <a:spcBef>
                <a:spcPts val="500"/>
              </a:spcBef>
              <a:defRPr sz="2200" baseline="0">
                <a:latin typeface="+mn-lt"/>
              </a:defRPr>
            </a:lvl2pPr>
            <a:lvl3pPr>
              <a:spcBef>
                <a:spcPts val="500"/>
              </a:spcBef>
              <a:defRPr sz="2200" baseline="0">
                <a:latin typeface="+mn-lt"/>
              </a:defRPr>
            </a:lvl3pPr>
            <a:lvl4pPr>
              <a:spcBef>
                <a:spcPts val="500"/>
              </a:spcBef>
              <a:defRPr sz="2200" baseline="0">
                <a:latin typeface="+mn-lt"/>
              </a:defRPr>
            </a:lvl4pPr>
            <a:lvl5pPr>
              <a:spcBef>
                <a:spcPts val="500"/>
              </a:spcBef>
              <a:defRPr sz="2200"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8365A0FC-EDD0-434F-82F0-0716102C0086}"/>
              </a:ext>
            </a:extLst>
          </p:cNvPr>
          <p:cNvSpPr>
            <a:spLocks noGrp="1"/>
          </p:cNvSpPr>
          <p:nvPr>
            <p:ph idx="13"/>
          </p:nvPr>
        </p:nvSpPr>
        <p:spPr>
          <a:xfrm>
            <a:off x="1905000" y="1600202"/>
            <a:ext cx="1524000" cy="914399"/>
          </a:xfrm>
        </p:spPr>
        <p:txBody>
          <a:bodyPr>
            <a:noAutofit/>
          </a:bodyPr>
          <a:lstStyle>
            <a:lvl1pPr>
              <a:spcBef>
                <a:spcPts val="500"/>
              </a:spcBef>
              <a:defRPr sz="2200" baseline="0">
                <a:latin typeface="+mn-lt"/>
              </a:defRPr>
            </a:lvl1pPr>
            <a:lvl2pPr>
              <a:spcBef>
                <a:spcPts val="500"/>
              </a:spcBef>
              <a:defRPr sz="2200" baseline="0">
                <a:latin typeface="+mn-lt"/>
              </a:defRPr>
            </a:lvl2pPr>
            <a:lvl3pPr>
              <a:spcBef>
                <a:spcPts val="500"/>
              </a:spcBef>
              <a:defRPr sz="2200" baseline="0">
                <a:latin typeface="+mn-lt"/>
              </a:defRPr>
            </a:lvl3pPr>
            <a:lvl4pPr>
              <a:spcBef>
                <a:spcPts val="500"/>
              </a:spcBef>
              <a:defRPr sz="2200" baseline="0">
                <a:latin typeface="+mn-lt"/>
              </a:defRPr>
            </a:lvl4pPr>
            <a:lvl5pPr>
              <a:spcBef>
                <a:spcPts val="500"/>
              </a:spcBef>
              <a:defRPr sz="2200"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2D9512C8-11E1-4B0A-8824-E51BEF3ED145}"/>
              </a:ext>
            </a:extLst>
          </p:cNvPr>
          <p:cNvSpPr>
            <a:spLocks noGrp="1"/>
          </p:cNvSpPr>
          <p:nvPr>
            <p:ph idx="14"/>
          </p:nvPr>
        </p:nvSpPr>
        <p:spPr>
          <a:xfrm>
            <a:off x="1905000" y="2667001"/>
            <a:ext cx="1524000" cy="914399"/>
          </a:xfrm>
        </p:spPr>
        <p:txBody>
          <a:bodyPr>
            <a:noAutofit/>
          </a:bodyPr>
          <a:lstStyle>
            <a:lvl1pPr>
              <a:spcBef>
                <a:spcPts val="500"/>
              </a:spcBef>
              <a:defRPr sz="2200" baseline="0">
                <a:latin typeface="+mn-lt"/>
              </a:defRPr>
            </a:lvl1pPr>
            <a:lvl2pPr>
              <a:spcBef>
                <a:spcPts val="500"/>
              </a:spcBef>
              <a:defRPr sz="2200" baseline="0">
                <a:latin typeface="+mn-lt"/>
              </a:defRPr>
            </a:lvl2pPr>
            <a:lvl3pPr>
              <a:spcBef>
                <a:spcPts val="500"/>
              </a:spcBef>
              <a:defRPr sz="2200" baseline="0">
                <a:latin typeface="+mn-lt"/>
              </a:defRPr>
            </a:lvl3pPr>
            <a:lvl4pPr>
              <a:spcBef>
                <a:spcPts val="500"/>
              </a:spcBef>
              <a:defRPr sz="2200" baseline="0">
                <a:latin typeface="+mn-lt"/>
              </a:defRPr>
            </a:lvl4pPr>
            <a:lvl5pPr>
              <a:spcBef>
                <a:spcPts val="500"/>
              </a:spcBef>
              <a:defRPr sz="2200"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5B109D53-56B6-4ECE-94F2-E769A4750732}"/>
              </a:ext>
            </a:extLst>
          </p:cNvPr>
          <p:cNvSpPr>
            <a:spLocks noGrp="1"/>
          </p:cNvSpPr>
          <p:nvPr>
            <p:ph idx="15"/>
          </p:nvPr>
        </p:nvSpPr>
        <p:spPr>
          <a:xfrm>
            <a:off x="1905000" y="3810001"/>
            <a:ext cx="1524000" cy="914399"/>
          </a:xfrm>
        </p:spPr>
        <p:txBody>
          <a:bodyPr>
            <a:noAutofit/>
          </a:bodyPr>
          <a:lstStyle>
            <a:lvl1pPr>
              <a:spcBef>
                <a:spcPts val="500"/>
              </a:spcBef>
              <a:defRPr sz="2200" baseline="0">
                <a:latin typeface="+mn-lt"/>
              </a:defRPr>
            </a:lvl1pPr>
            <a:lvl2pPr>
              <a:spcBef>
                <a:spcPts val="500"/>
              </a:spcBef>
              <a:defRPr sz="2200" baseline="0">
                <a:latin typeface="+mn-lt"/>
              </a:defRPr>
            </a:lvl2pPr>
            <a:lvl3pPr>
              <a:spcBef>
                <a:spcPts val="500"/>
              </a:spcBef>
              <a:defRPr sz="2200" baseline="0">
                <a:latin typeface="+mn-lt"/>
              </a:defRPr>
            </a:lvl3pPr>
            <a:lvl4pPr>
              <a:spcBef>
                <a:spcPts val="500"/>
              </a:spcBef>
              <a:defRPr sz="2200" baseline="0">
                <a:latin typeface="+mn-lt"/>
              </a:defRPr>
            </a:lvl4pPr>
            <a:lvl5pPr>
              <a:spcBef>
                <a:spcPts val="500"/>
              </a:spcBef>
              <a:defRPr sz="2200"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3E09844D-2969-4B83-8FF9-2306DED29120}"/>
              </a:ext>
            </a:extLst>
          </p:cNvPr>
          <p:cNvSpPr>
            <a:spLocks noGrp="1"/>
          </p:cNvSpPr>
          <p:nvPr>
            <p:ph idx="16"/>
          </p:nvPr>
        </p:nvSpPr>
        <p:spPr>
          <a:xfrm>
            <a:off x="1905000" y="4953001"/>
            <a:ext cx="1524000" cy="914399"/>
          </a:xfrm>
        </p:spPr>
        <p:txBody>
          <a:bodyPr>
            <a:noAutofit/>
          </a:bodyPr>
          <a:lstStyle>
            <a:lvl1pPr>
              <a:spcBef>
                <a:spcPts val="500"/>
              </a:spcBef>
              <a:defRPr sz="2200" baseline="0">
                <a:latin typeface="+mn-lt"/>
              </a:defRPr>
            </a:lvl1pPr>
            <a:lvl2pPr>
              <a:spcBef>
                <a:spcPts val="500"/>
              </a:spcBef>
              <a:defRPr sz="2200" baseline="0">
                <a:latin typeface="+mn-lt"/>
              </a:defRPr>
            </a:lvl2pPr>
            <a:lvl3pPr>
              <a:spcBef>
                <a:spcPts val="500"/>
              </a:spcBef>
              <a:defRPr sz="2200" baseline="0">
                <a:latin typeface="+mn-lt"/>
              </a:defRPr>
            </a:lvl3pPr>
            <a:lvl4pPr>
              <a:spcBef>
                <a:spcPts val="500"/>
              </a:spcBef>
              <a:defRPr sz="2200" baseline="0">
                <a:latin typeface="+mn-lt"/>
              </a:defRPr>
            </a:lvl4pPr>
            <a:lvl5pPr>
              <a:spcBef>
                <a:spcPts val="500"/>
              </a:spcBef>
              <a:defRPr sz="2200"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2741F353-5BB6-4B9A-8E47-80E3B4C98F17}"/>
              </a:ext>
            </a:extLst>
          </p:cNvPr>
          <p:cNvSpPr>
            <a:spLocks noGrp="1"/>
          </p:cNvSpPr>
          <p:nvPr>
            <p:ph sz="quarter" idx="17"/>
          </p:nvPr>
        </p:nvSpPr>
        <p:spPr>
          <a:xfrm>
            <a:off x="3657600" y="1600200"/>
            <a:ext cx="1676400" cy="990600"/>
          </a:xfrm>
        </p:spPr>
        <p:txBody>
          <a:bodyPr>
            <a:noAutofit/>
          </a:bodyPr>
          <a:lstStyle>
            <a:lvl1pPr>
              <a:spcBef>
                <a:spcPts val="500"/>
              </a:spcBef>
              <a:defRPr sz="2200">
                <a:latin typeface="+mn-lt"/>
              </a:defRPr>
            </a:lvl1pPr>
            <a:lvl2pPr>
              <a:spcBef>
                <a:spcPts val="500"/>
              </a:spcBef>
              <a:defRPr sz="2200">
                <a:latin typeface="+mn-lt"/>
              </a:defRPr>
            </a:lvl2pPr>
            <a:lvl3pPr>
              <a:spcBef>
                <a:spcPts val="500"/>
              </a:spcBef>
              <a:defRPr sz="2200">
                <a:latin typeface="+mn-lt"/>
              </a:defRPr>
            </a:lvl3pPr>
            <a:lvl4pPr>
              <a:spcBef>
                <a:spcPts val="500"/>
              </a:spcBef>
              <a:defRPr sz="2200">
                <a:latin typeface="+mn-lt"/>
              </a:defRPr>
            </a:lvl4pPr>
            <a:lvl5pPr>
              <a:spcBef>
                <a:spcPts val="500"/>
              </a:spcBef>
              <a:defRPr sz="22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Content Placeholder 15">
            <a:extLst>
              <a:ext uri="{FF2B5EF4-FFF2-40B4-BE49-F238E27FC236}">
                <a16:creationId xmlns:a16="http://schemas.microsoft.com/office/drawing/2014/main" id="{B268C9C9-81B6-49EE-A332-BC0EF9C8B125}"/>
              </a:ext>
            </a:extLst>
          </p:cNvPr>
          <p:cNvSpPr>
            <a:spLocks noGrp="1"/>
          </p:cNvSpPr>
          <p:nvPr>
            <p:ph sz="quarter" idx="18"/>
          </p:nvPr>
        </p:nvSpPr>
        <p:spPr>
          <a:xfrm>
            <a:off x="3657600" y="2667000"/>
            <a:ext cx="1676400" cy="914400"/>
          </a:xfrm>
        </p:spPr>
        <p:txBody>
          <a:bodyPr>
            <a:noAutofit/>
          </a:bodyPr>
          <a:lstStyle>
            <a:lvl1pPr>
              <a:spcBef>
                <a:spcPts val="500"/>
              </a:spcBef>
              <a:defRPr sz="2200">
                <a:latin typeface="+mn-lt"/>
              </a:defRPr>
            </a:lvl1pPr>
            <a:lvl2pPr>
              <a:spcBef>
                <a:spcPts val="500"/>
              </a:spcBef>
              <a:defRPr sz="2200">
                <a:latin typeface="+mn-lt"/>
              </a:defRPr>
            </a:lvl2pPr>
            <a:lvl3pPr>
              <a:spcBef>
                <a:spcPts val="500"/>
              </a:spcBef>
              <a:defRPr sz="2200">
                <a:latin typeface="+mn-lt"/>
              </a:defRPr>
            </a:lvl3pPr>
            <a:lvl4pPr>
              <a:spcBef>
                <a:spcPts val="500"/>
              </a:spcBef>
              <a:defRPr sz="2200">
                <a:latin typeface="+mn-lt"/>
              </a:defRPr>
            </a:lvl4pPr>
            <a:lvl5pPr>
              <a:spcBef>
                <a:spcPts val="500"/>
              </a:spcBef>
              <a:defRPr sz="22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8" name="Content Placeholder 17">
            <a:extLst>
              <a:ext uri="{FF2B5EF4-FFF2-40B4-BE49-F238E27FC236}">
                <a16:creationId xmlns:a16="http://schemas.microsoft.com/office/drawing/2014/main" id="{10E411D3-8E54-45C4-AB56-948CD7ABF366}"/>
              </a:ext>
            </a:extLst>
          </p:cNvPr>
          <p:cNvSpPr>
            <a:spLocks noGrp="1"/>
          </p:cNvSpPr>
          <p:nvPr>
            <p:ph sz="quarter" idx="19"/>
          </p:nvPr>
        </p:nvSpPr>
        <p:spPr>
          <a:xfrm>
            <a:off x="3657600" y="3779838"/>
            <a:ext cx="1676400" cy="914400"/>
          </a:xfrm>
        </p:spPr>
        <p:txBody>
          <a:bodyPr>
            <a:noAutofit/>
          </a:bodyPr>
          <a:lstStyle>
            <a:lvl1pPr>
              <a:spcBef>
                <a:spcPts val="500"/>
              </a:spcBef>
              <a:defRPr sz="2200">
                <a:latin typeface="+mn-lt"/>
              </a:defRPr>
            </a:lvl1pPr>
            <a:lvl2pPr>
              <a:spcBef>
                <a:spcPts val="500"/>
              </a:spcBef>
              <a:defRPr sz="2200">
                <a:latin typeface="+mn-lt"/>
              </a:defRPr>
            </a:lvl2pPr>
            <a:lvl3pPr>
              <a:spcBef>
                <a:spcPts val="500"/>
              </a:spcBef>
              <a:defRPr sz="2200">
                <a:latin typeface="+mn-lt"/>
              </a:defRPr>
            </a:lvl3pPr>
            <a:lvl4pPr>
              <a:spcBef>
                <a:spcPts val="500"/>
              </a:spcBef>
              <a:defRPr sz="2200">
                <a:latin typeface="+mn-lt"/>
              </a:defRPr>
            </a:lvl4pPr>
            <a:lvl5pPr>
              <a:spcBef>
                <a:spcPts val="500"/>
              </a:spcBef>
              <a:defRPr sz="22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0" name="Content Placeholder 19">
            <a:extLst>
              <a:ext uri="{FF2B5EF4-FFF2-40B4-BE49-F238E27FC236}">
                <a16:creationId xmlns:a16="http://schemas.microsoft.com/office/drawing/2014/main" id="{0FA6DFB4-6128-4A80-B47E-0AE7BCCE9456}"/>
              </a:ext>
            </a:extLst>
          </p:cNvPr>
          <p:cNvSpPr>
            <a:spLocks noGrp="1"/>
          </p:cNvSpPr>
          <p:nvPr>
            <p:ph sz="quarter" idx="20"/>
          </p:nvPr>
        </p:nvSpPr>
        <p:spPr>
          <a:xfrm>
            <a:off x="3657600" y="4876800"/>
            <a:ext cx="1676400" cy="990600"/>
          </a:xfrm>
        </p:spPr>
        <p:txBody>
          <a:bodyPr>
            <a:noAutofit/>
          </a:bodyPr>
          <a:lstStyle>
            <a:lvl1pPr>
              <a:spcBef>
                <a:spcPts val="500"/>
              </a:spcBef>
              <a:defRPr sz="2200">
                <a:latin typeface="+mn-lt"/>
              </a:defRPr>
            </a:lvl1pPr>
            <a:lvl2pPr>
              <a:spcBef>
                <a:spcPts val="500"/>
              </a:spcBef>
              <a:defRPr sz="2200">
                <a:latin typeface="+mn-lt"/>
              </a:defRPr>
            </a:lvl2pPr>
            <a:lvl3pPr>
              <a:spcBef>
                <a:spcPts val="500"/>
              </a:spcBef>
              <a:defRPr sz="2200">
                <a:latin typeface="+mn-lt"/>
              </a:defRPr>
            </a:lvl3pPr>
            <a:lvl4pPr>
              <a:spcBef>
                <a:spcPts val="500"/>
              </a:spcBef>
              <a:defRPr sz="2200">
                <a:latin typeface="+mn-lt"/>
              </a:defRPr>
            </a:lvl4pPr>
            <a:lvl5pPr>
              <a:spcBef>
                <a:spcPts val="500"/>
              </a:spcBef>
              <a:defRPr sz="22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5" name="Content Placeholder 14">
            <a:extLst>
              <a:ext uri="{FF2B5EF4-FFF2-40B4-BE49-F238E27FC236}">
                <a16:creationId xmlns:a16="http://schemas.microsoft.com/office/drawing/2014/main" id="{589C7A56-C5F3-419A-B411-BC403749F6C1}"/>
              </a:ext>
            </a:extLst>
          </p:cNvPr>
          <p:cNvSpPr>
            <a:spLocks noGrp="1"/>
          </p:cNvSpPr>
          <p:nvPr>
            <p:ph sz="quarter" idx="21"/>
          </p:nvPr>
        </p:nvSpPr>
        <p:spPr>
          <a:xfrm>
            <a:off x="5556250" y="1625601"/>
            <a:ext cx="1454150" cy="1011237"/>
          </a:xfrm>
        </p:spPr>
        <p:txBody>
          <a:bodyPr>
            <a:noAutofit/>
          </a:bodyPr>
          <a:lstStyle>
            <a:lvl1pPr>
              <a:defRPr sz="2200">
                <a:latin typeface="+mn-lt"/>
              </a:defRPr>
            </a:lvl1pPr>
            <a:lvl2pPr>
              <a:defRPr sz="2200">
                <a:latin typeface="+mn-lt"/>
              </a:defRPr>
            </a:lvl2pPr>
            <a:lvl3pPr>
              <a:defRPr sz="2200">
                <a:latin typeface="+mn-lt"/>
              </a:defRPr>
            </a:lvl3pPr>
            <a:lvl4pPr>
              <a:defRPr sz="2200">
                <a:latin typeface="+mn-lt"/>
              </a:defRPr>
            </a:lvl4pPr>
            <a:lvl5pPr>
              <a:defRPr sz="22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a:extLst>
              <a:ext uri="{FF2B5EF4-FFF2-40B4-BE49-F238E27FC236}">
                <a16:creationId xmlns:a16="http://schemas.microsoft.com/office/drawing/2014/main" id="{3AB83BC9-110F-44D1-AF5B-A9EED841CF57}"/>
              </a:ext>
            </a:extLst>
          </p:cNvPr>
          <p:cNvSpPr>
            <a:spLocks noGrp="1"/>
          </p:cNvSpPr>
          <p:nvPr>
            <p:ph sz="quarter" idx="22"/>
          </p:nvPr>
        </p:nvSpPr>
        <p:spPr>
          <a:xfrm>
            <a:off x="5556250" y="2865438"/>
            <a:ext cx="1524000" cy="914399"/>
          </a:xfrm>
        </p:spPr>
        <p:txBody>
          <a:bodyPr>
            <a:noAutofit/>
          </a:bodyPr>
          <a:lstStyle>
            <a:lvl1pPr>
              <a:defRPr sz="2200">
                <a:latin typeface="+mn-lt"/>
              </a:defRPr>
            </a:lvl1pPr>
            <a:lvl2pPr>
              <a:defRPr sz="2200">
                <a:latin typeface="+mn-lt"/>
              </a:defRPr>
            </a:lvl2pPr>
            <a:lvl3pPr>
              <a:defRPr sz="2200">
                <a:latin typeface="+mn-lt"/>
              </a:defRPr>
            </a:lvl3pPr>
            <a:lvl4pPr>
              <a:defRPr sz="2200">
                <a:latin typeface="+mn-lt"/>
              </a:defRPr>
            </a:lvl4pPr>
            <a:lvl5pPr>
              <a:defRPr sz="22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Content Placeholder 23">
            <a:extLst>
              <a:ext uri="{FF2B5EF4-FFF2-40B4-BE49-F238E27FC236}">
                <a16:creationId xmlns:a16="http://schemas.microsoft.com/office/drawing/2014/main" id="{12E8DD94-49E0-41C8-9EDD-89868D0C3DD1}"/>
              </a:ext>
            </a:extLst>
          </p:cNvPr>
          <p:cNvSpPr>
            <a:spLocks noGrp="1"/>
          </p:cNvSpPr>
          <p:nvPr>
            <p:ph sz="quarter" idx="23"/>
          </p:nvPr>
        </p:nvSpPr>
        <p:spPr>
          <a:xfrm>
            <a:off x="5556250" y="3932238"/>
            <a:ext cx="1524000" cy="914400"/>
          </a:xfrm>
        </p:spPr>
        <p:txBody>
          <a:bodyPr>
            <a:noAutofit/>
          </a:bodyPr>
          <a:lstStyle>
            <a:lvl1pPr>
              <a:defRPr sz="2200">
                <a:latin typeface="+mn-lt"/>
              </a:defRPr>
            </a:lvl1pPr>
            <a:lvl2pPr>
              <a:defRPr sz="2200">
                <a:latin typeface="+mn-lt"/>
              </a:defRPr>
            </a:lvl2pPr>
            <a:lvl3pPr>
              <a:defRPr sz="2200">
                <a:latin typeface="+mn-lt"/>
              </a:defRPr>
            </a:lvl3pPr>
            <a:lvl4pPr>
              <a:defRPr sz="2200">
                <a:latin typeface="+mn-lt"/>
              </a:defRPr>
            </a:lvl4pPr>
            <a:lvl5pPr>
              <a:defRPr sz="22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6" name="Content Placeholder 25">
            <a:extLst>
              <a:ext uri="{FF2B5EF4-FFF2-40B4-BE49-F238E27FC236}">
                <a16:creationId xmlns:a16="http://schemas.microsoft.com/office/drawing/2014/main" id="{E8246997-BB09-4BD7-B539-06C86CD08534}"/>
              </a:ext>
            </a:extLst>
          </p:cNvPr>
          <p:cNvSpPr>
            <a:spLocks noGrp="1"/>
          </p:cNvSpPr>
          <p:nvPr>
            <p:ph sz="quarter" idx="24"/>
          </p:nvPr>
        </p:nvSpPr>
        <p:spPr>
          <a:xfrm>
            <a:off x="5556250" y="4999038"/>
            <a:ext cx="1524000" cy="914400"/>
          </a:xfrm>
        </p:spPr>
        <p:txBody>
          <a:bodyPr>
            <a:noAutofit/>
          </a:bodyPr>
          <a:lstStyle>
            <a:lvl1pPr>
              <a:defRPr sz="2200">
                <a:latin typeface="+mn-lt"/>
              </a:defRPr>
            </a:lvl1pPr>
            <a:lvl2pPr>
              <a:defRPr sz="2200">
                <a:latin typeface="+mn-lt"/>
              </a:defRPr>
            </a:lvl2pPr>
            <a:lvl3pPr>
              <a:defRPr sz="2200">
                <a:latin typeface="+mn-lt"/>
              </a:defRPr>
            </a:lvl3pPr>
            <a:lvl4pPr>
              <a:defRPr sz="2200">
                <a:latin typeface="+mn-lt"/>
              </a:defRPr>
            </a:lvl4pPr>
            <a:lvl5pPr>
              <a:defRPr sz="22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8" name="Content Placeholder 27">
            <a:extLst>
              <a:ext uri="{FF2B5EF4-FFF2-40B4-BE49-F238E27FC236}">
                <a16:creationId xmlns:a16="http://schemas.microsoft.com/office/drawing/2014/main" id="{ADEEC375-ADFB-498C-AD8D-6F2C88924747}"/>
              </a:ext>
            </a:extLst>
          </p:cNvPr>
          <p:cNvSpPr>
            <a:spLocks noGrp="1"/>
          </p:cNvSpPr>
          <p:nvPr>
            <p:ph sz="quarter" idx="25"/>
          </p:nvPr>
        </p:nvSpPr>
        <p:spPr>
          <a:xfrm>
            <a:off x="7391400" y="1646238"/>
            <a:ext cx="1371600" cy="838200"/>
          </a:xfrm>
        </p:spPr>
        <p:txBody>
          <a:bodyPr>
            <a:noAutofit/>
          </a:bodyPr>
          <a:lstStyle>
            <a:lvl1pPr>
              <a:defRPr sz="2200">
                <a:latin typeface="+mn-lt"/>
              </a:defRPr>
            </a:lvl1pPr>
            <a:lvl2pPr>
              <a:defRPr sz="2200">
                <a:latin typeface="+mn-lt"/>
              </a:defRPr>
            </a:lvl2pPr>
            <a:lvl3pPr>
              <a:defRPr sz="2200">
                <a:latin typeface="+mn-lt"/>
              </a:defRPr>
            </a:lvl3pPr>
            <a:lvl4pPr>
              <a:defRPr sz="2200">
                <a:latin typeface="+mn-lt"/>
              </a:defRPr>
            </a:lvl4pPr>
            <a:lvl5pPr>
              <a:defRPr sz="22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0" name="Content Placeholder 29">
            <a:extLst>
              <a:ext uri="{FF2B5EF4-FFF2-40B4-BE49-F238E27FC236}">
                <a16:creationId xmlns:a16="http://schemas.microsoft.com/office/drawing/2014/main" id="{D82338FD-6514-4162-B782-2E662826F8FA}"/>
              </a:ext>
            </a:extLst>
          </p:cNvPr>
          <p:cNvSpPr>
            <a:spLocks noGrp="1"/>
          </p:cNvSpPr>
          <p:nvPr>
            <p:ph sz="quarter" idx="26"/>
          </p:nvPr>
        </p:nvSpPr>
        <p:spPr>
          <a:xfrm>
            <a:off x="7391400" y="2865438"/>
            <a:ext cx="1371600" cy="1036638"/>
          </a:xfrm>
        </p:spPr>
        <p:txBody>
          <a:bodyPr>
            <a:noAutofit/>
          </a:bodyPr>
          <a:lstStyle>
            <a:lvl1pPr>
              <a:defRPr sz="2200">
                <a:latin typeface="+mn-lt"/>
              </a:defRPr>
            </a:lvl1pPr>
            <a:lvl2pPr>
              <a:defRPr sz="2200">
                <a:latin typeface="+mn-lt"/>
              </a:defRPr>
            </a:lvl2pPr>
            <a:lvl3pPr>
              <a:defRPr sz="2200">
                <a:latin typeface="+mn-lt"/>
              </a:defRPr>
            </a:lvl3pPr>
            <a:lvl4pPr>
              <a:defRPr sz="2200">
                <a:latin typeface="+mn-lt"/>
              </a:defRPr>
            </a:lvl4pPr>
            <a:lvl5pPr>
              <a:defRPr sz="22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2" name="Content Placeholder 31">
            <a:extLst>
              <a:ext uri="{FF2B5EF4-FFF2-40B4-BE49-F238E27FC236}">
                <a16:creationId xmlns:a16="http://schemas.microsoft.com/office/drawing/2014/main" id="{1481182C-BD96-430B-A20F-98164EACDDDC}"/>
              </a:ext>
            </a:extLst>
          </p:cNvPr>
          <p:cNvSpPr>
            <a:spLocks noGrp="1"/>
          </p:cNvSpPr>
          <p:nvPr>
            <p:ph sz="quarter" idx="27"/>
          </p:nvPr>
        </p:nvSpPr>
        <p:spPr>
          <a:xfrm>
            <a:off x="7391400" y="4038600"/>
            <a:ext cx="1524000" cy="685800"/>
          </a:xfrm>
        </p:spPr>
        <p:txBody>
          <a:bodyPr>
            <a:noAutofit/>
          </a:bodyPr>
          <a:lstStyle>
            <a:lvl1pPr>
              <a:defRPr sz="2200">
                <a:latin typeface="+mn-lt"/>
              </a:defRPr>
            </a:lvl1pPr>
            <a:lvl2pPr>
              <a:defRPr sz="2200">
                <a:latin typeface="+mn-lt"/>
              </a:defRPr>
            </a:lvl2pPr>
            <a:lvl3pPr>
              <a:defRPr sz="2200">
                <a:latin typeface="+mn-lt"/>
              </a:defRPr>
            </a:lvl3pPr>
            <a:lvl4pPr>
              <a:defRPr sz="2200">
                <a:latin typeface="+mn-lt"/>
              </a:defRPr>
            </a:lvl4pPr>
            <a:lvl5pPr>
              <a:defRPr sz="22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4" name="Content Placeholder 33">
            <a:extLst>
              <a:ext uri="{FF2B5EF4-FFF2-40B4-BE49-F238E27FC236}">
                <a16:creationId xmlns:a16="http://schemas.microsoft.com/office/drawing/2014/main" id="{A12D13B7-EAFF-4417-8AAA-F1492887D2B2}"/>
              </a:ext>
            </a:extLst>
          </p:cNvPr>
          <p:cNvSpPr>
            <a:spLocks noGrp="1"/>
          </p:cNvSpPr>
          <p:nvPr>
            <p:ph sz="quarter" idx="28"/>
          </p:nvPr>
        </p:nvSpPr>
        <p:spPr>
          <a:xfrm>
            <a:off x="7391400" y="4953000"/>
            <a:ext cx="1524000" cy="914400"/>
          </a:xfrm>
        </p:spPr>
        <p:txBody>
          <a:bodyPr>
            <a:noAutofit/>
          </a:bodyPr>
          <a:lstStyle>
            <a:lvl1pPr>
              <a:defRPr sz="2200">
                <a:latin typeface="+mn-lt"/>
              </a:defRPr>
            </a:lvl1pPr>
            <a:lvl2pPr>
              <a:defRPr sz="2200">
                <a:latin typeface="+mn-lt"/>
              </a:defRPr>
            </a:lvl2pPr>
            <a:lvl3pPr>
              <a:defRPr sz="2200">
                <a:latin typeface="+mn-lt"/>
              </a:defRPr>
            </a:lvl3pPr>
            <a:lvl4pPr>
              <a:defRPr sz="2200">
                <a:latin typeface="+mn-lt"/>
              </a:defRPr>
            </a:lvl4pPr>
            <a:lvl5pPr>
              <a:defRPr sz="22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967288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457200" y="1600202"/>
            <a:ext cx="8229600" cy="761998"/>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a:t>
            </a: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endParaRPr kumimoji="0" lang="en-US" sz="1000" b="0" i="0" u="none" strike="noStrike" kern="1200" cap="none" spc="0" normalizeH="0" baseline="0" noProof="0" dirty="0">
              <a:ln>
                <a:noFill/>
              </a:ln>
              <a:solidFill>
                <a:schemeClr val="bg1"/>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14-</a:t>
            </a:r>
            <a:fld id="{3B23F10E-B9DB-4030-83AA-1C45FF54A19F}" type="slidenum">
              <a:rPr lang="en-US" sz="1000" smtClean="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7" name="Content Placeholder 2">
            <a:extLst>
              <a:ext uri="{FF2B5EF4-FFF2-40B4-BE49-F238E27FC236}">
                <a16:creationId xmlns:a16="http://schemas.microsoft.com/office/drawing/2014/main" id="{587EDC90-0FC9-477E-9C64-5ABD7ACDA17F}"/>
              </a:ext>
            </a:extLst>
          </p:cNvPr>
          <p:cNvSpPr>
            <a:spLocks noGrp="1"/>
          </p:cNvSpPr>
          <p:nvPr>
            <p:ph idx="10"/>
          </p:nvPr>
        </p:nvSpPr>
        <p:spPr>
          <a:xfrm>
            <a:off x="457200" y="2438400"/>
            <a:ext cx="8229600" cy="609600"/>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FCA32148-4D56-4A15-876E-6CC486B13E78}"/>
              </a:ext>
            </a:extLst>
          </p:cNvPr>
          <p:cNvSpPr>
            <a:spLocks noGrp="1"/>
          </p:cNvSpPr>
          <p:nvPr>
            <p:ph idx="11"/>
          </p:nvPr>
        </p:nvSpPr>
        <p:spPr>
          <a:xfrm>
            <a:off x="457200" y="3200400"/>
            <a:ext cx="82296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3DD34695-3950-4749-B09E-FC79A2C32957}"/>
              </a:ext>
            </a:extLst>
          </p:cNvPr>
          <p:cNvSpPr>
            <a:spLocks noGrp="1"/>
          </p:cNvSpPr>
          <p:nvPr>
            <p:ph idx="12"/>
          </p:nvPr>
        </p:nvSpPr>
        <p:spPr>
          <a:xfrm>
            <a:off x="457200" y="4343400"/>
            <a:ext cx="82296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587EDC90-0FC9-477E-9C64-5ABD7ACDA17F}"/>
              </a:ext>
            </a:extLst>
          </p:cNvPr>
          <p:cNvSpPr>
            <a:spLocks noGrp="1"/>
          </p:cNvSpPr>
          <p:nvPr>
            <p:ph idx="13"/>
          </p:nvPr>
        </p:nvSpPr>
        <p:spPr>
          <a:xfrm>
            <a:off x="457200" y="5334000"/>
            <a:ext cx="8229600" cy="609600"/>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5004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457200" y="1600201"/>
            <a:ext cx="8229600" cy="914399"/>
          </a:xfrm>
        </p:spPr>
        <p:txBody>
          <a:bodyPr/>
          <a:lstStyle>
            <a:lvl1pPr>
              <a:defRPr baseline="0">
                <a:latin typeface="Calibri" panose="020F0502020204030204" pitchFamily="34" charset="0"/>
              </a:defRPr>
            </a:lvl1pPr>
            <a:lvl2pPr>
              <a:defRPr baseline="0">
                <a:latin typeface="Calibri" panose="020F0502020204030204" pitchFamily="34" charset="0"/>
              </a:defRPr>
            </a:lvl2pPr>
            <a:lvl3pPr>
              <a:defRPr baseline="0">
                <a:latin typeface="Calibri" panose="020F0502020204030204" pitchFamily="34" charset="0"/>
              </a:defRPr>
            </a:lvl3pPr>
            <a:lvl4pPr>
              <a:defRPr baseline="0">
                <a:latin typeface="Calibri" panose="020F0502020204030204" pitchFamily="34" charset="0"/>
              </a:defRPr>
            </a:lvl4pPr>
            <a:lvl5pPr>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a:t>
            </a: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endParaRPr kumimoji="0" lang="en-US" sz="1000" b="0" i="0" u="none" strike="noStrike" kern="1200" cap="none" spc="0" normalizeH="0" baseline="0" noProof="0" dirty="0">
              <a:ln>
                <a:noFill/>
              </a:ln>
              <a:solidFill>
                <a:schemeClr val="bg1"/>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14-</a:t>
            </a:r>
            <a:fld id="{3B23F10E-B9DB-4030-83AA-1C45FF54A19F}" type="slidenum">
              <a:rPr lang="en-US" sz="1000" smtClean="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7" name="Content Placeholder 2">
            <a:extLst>
              <a:ext uri="{FF2B5EF4-FFF2-40B4-BE49-F238E27FC236}">
                <a16:creationId xmlns:a16="http://schemas.microsoft.com/office/drawing/2014/main" id="{587EDC90-0FC9-477E-9C64-5ABD7ACDA17F}"/>
              </a:ext>
            </a:extLst>
          </p:cNvPr>
          <p:cNvSpPr>
            <a:spLocks noGrp="1"/>
          </p:cNvSpPr>
          <p:nvPr>
            <p:ph idx="10"/>
          </p:nvPr>
        </p:nvSpPr>
        <p:spPr>
          <a:xfrm>
            <a:off x="457200" y="3352801"/>
            <a:ext cx="8229600" cy="914399"/>
          </a:xfrm>
        </p:spPr>
        <p:txBody>
          <a:bodyPr/>
          <a:lstStyle>
            <a:lvl1pPr>
              <a:defRPr baseline="0">
                <a:latin typeface="Calibri" panose="020F0502020204030204" pitchFamily="34" charset="0"/>
              </a:defRPr>
            </a:lvl1pPr>
            <a:lvl2pPr>
              <a:defRPr baseline="0">
                <a:latin typeface="Calibri" panose="020F0502020204030204" pitchFamily="34" charset="0"/>
              </a:defRPr>
            </a:lvl2pPr>
            <a:lvl3pPr>
              <a:defRPr baseline="0">
                <a:latin typeface="Calibri" panose="020F0502020204030204" pitchFamily="34" charset="0"/>
              </a:defRPr>
            </a:lvl3pPr>
            <a:lvl4pPr>
              <a:defRPr baseline="0">
                <a:latin typeface="Calibri" panose="020F0502020204030204" pitchFamily="34" charset="0"/>
              </a:defRPr>
            </a:lvl4pPr>
            <a:lvl5pPr>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FCA32148-4D56-4A15-876E-6CC486B13E78}"/>
              </a:ext>
            </a:extLst>
          </p:cNvPr>
          <p:cNvSpPr>
            <a:spLocks noGrp="1"/>
          </p:cNvSpPr>
          <p:nvPr>
            <p:ph idx="11"/>
          </p:nvPr>
        </p:nvSpPr>
        <p:spPr>
          <a:xfrm>
            <a:off x="457200" y="4800600"/>
            <a:ext cx="8229600" cy="914399"/>
          </a:xfrm>
        </p:spPr>
        <p:txBody>
          <a:bodyPr/>
          <a:lstStyle>
            <a:lvl1pPr>
              <a:defRPr baseline="0">
                <a:latin typeface="Calibri" panose="020F0502020204030204" pitchFamily="34" charset="0"/>
              </a:defRPr>
            </a:lvl1pPr>
            <a:lvl2pPr>
              <a:defRPr baseline="0">
                <a:latin typeface="Calibri" panose="020F0502020204030204" pitchFamily="34" charset="0"/>
              </a:defRPr>
            </a:lvl2pPr>
            <a:lvl3pPr>
              <a:defRPr baseline="0">
                <a:latin typeface="Calibri" panose="020F0502020204030204" pitchFamily="34" charset="0"/>
              </a:defRPr>
            </a:lvl3pPr>
            <a:lvl4pPr>
              <a:defRPr baseline="0">
                <a:latin typeface="Calibri" panose="020F0502020204030204" pitchFamily="34" charset="0"/>
              </a:defRPr>
            </a:lvl4pPr>
            <a:lvl5pPr>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2" hasCustomPrompt="1"/>
          </p:nvPr>
        </p:nvSpPr>
        <p:spPr>
          <a:xfrm>
            <a:off x="1524000" y="5791200"/>
            <a:ext cx="5638800" cy="228600"/>
          </a:xfrm>
        </p:spPr>
        <p:txBody>
          <a:bodyPr>
            <a:noAutofit/>
          </a:bodyPr>
          <a:lstStyle>
            <a:lvl1pPr marL="0" indent="0" algn="ctr">
              <a:buNone/>
              <a:defRPr sz="1200">
                <a:latin typeface="+mn-lt"/>
              </a:defRPr>
            </a:lvl1pPr>
          </a:lstStyle>
          <a:p>
            <a:pPr lvl="0"/>
            <a:r>
              <a:rPr lang="en-US" dirty="0"/>
              <a:t>Access the text alternative for slide images.</a:t>
            </a:r>
          </a:p>
        </p:txBody>
      </p:sp>
    </p:spTree>
    <p:extLst>
      <p:ext uri="{BB962C8B-B14F-4D97-AF65-F5344CB8AC3E}">
        <p14:creationId xmlns:p14="http://schemas.microsoft.com/office/powerpoint/2010/main" val="3779026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Click to edit Master text styles</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Second level</a:t>
            </a:r>
          </a:p>
          <a:p>
            <a:pPr marL="1143000" marR="0" lvl="2"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Third level</a:t>
            </a:r>
          </a:p>
          <a:p>
            <a:pPr marL="1600200" marR="0" lvl="3"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Fourth level</a:t>
            </a:r>
          </a:p>
          <a:p>
            <a:pPr marL="2057400" marR="0" lvl="4"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lt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ltLang="en-US" dirty="0"/>
              <a:t>Statistics and Data</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EAE25B61-33BC-4BBC-A97B-742A6A1FBF12}" type="slidenum">
              <a:rPr lang="en-US" altLang="en-US" smtClean="0"/>
              <a:pPr>
                <a:defRPr/>
              </a:pPr>
              <a:t>‹#›</a:t>
            </a:fld>
            <a:endParaRPr lang="en-US" altLang="en-US" dirty="0"/>
          </a:p>
        </p:txBody>
      </p:sp>
      <p:sp>
        <p:nvSpPr>
          <p:cNvPr id="7" name="Rectangle 21"/>
          <p:cNvSpPr>
            <a:spLocks noChangeArrowheads="1"/>
          </p:cNvSpPr>
          <p:nvPr userDrawn="1"/>
        </p:nvSpPr>
        <p:spPr bwMode="auto">
          <a:xfrm>
            <a:off x="6934200" y="6248400"/>
            <a:ext cx="2133600" cy="457200"/>
          </a:xfrm>
          <a:prstGeom prst="rect">
            <a:avLst/>
          </a:prstGeom>
          <a:noFill/>
          <a:ln w="9525">
            <a:noFill/>
            <a:miter lim="800000"/>
            <a:headEnd/>
            <a:tailEnd/>
          </a:ln>
        </p:spPr>
        <p:txBody>
          <a:bodyPr anchor="b"/>
          <a:lstStyle/>
          <a:p>
            <a:pPr algn="r">
              <a:defRPr/>
            </a:pPr>
            <a:r>
              <a:rPr lang="en-US" sz="1000" dirty="0">
                <a:latin typeface="Helvetica"/>
                <a:cs typeface="Helvetica"/>
              </a:rPr>
              <a:t>14-</a:t>
            </a:r>
            <a:fld id="{6C8002A7-30CA-4089-9E17-8C4E1B81BF6C}" type="slidenum">
              <a:rPr lang="en-US" sz="1000">
                <a:latin typeface="Helvetica"/>
                <a:cs typeface="Helvetica"/>
              </a:rPr>
              <a:pPr algn="r">
                <a:defRPr/>
              </a:pPr>
              <a:t>‹#›</a:t>
            </a:fld>
            <a:endParaRPr lang="en-US" sz="1000" dirty="0">
              <a:latin typeface="Helvetica"/>
              <a:cs typeface="Helvetica"/>
            </a:endParaRPr>
          </a:p>
        </p:txBody>
      </p:sp>
      <p:sp>
        <p:nvSpPr>
          <p:cNvPr id="8" name="TextBox 7"/>
          <p:cNvSpPr txBox="1"/>
          <p:nvPr userDrawn="1"/>
        </p:nvSpPr>
        <p:spPr>
          <a:xfrm>
            <a:off x="2743200" y="6229290"/>
            <a:ext cx="6400800"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Helvetica"/>
                <a:ea typeface="ＭＳ Ｐゴシック"/>
                <a:cs typeface="Helvetica"/>
              </a:rPr>
              <a:t>Copyright ©2022 McGraw-Hill Education. All rights reserved. No reproduction or distribution without the prior written consent of McGraw-Hill Education.</a:t>
            </a:r>
          </a:p>
        </p:txBody>
      </p:sp>
    </p:spTree>
    <p:extLst>
      <p:ext uri="{BB962C8B-B14F-4D97-AF65-F5344CB8AC3E}">
        <p14:creationId xmlns:p14="http://schemas.microsoft.com/office/powerpoint/2010/main" val="28726702"/>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62" r:id="rId3"/>
    <p:sldLayoutId id="2147483758" r:id="rId4"/>
    <p:sldLayoutId id="2147483759" r:id="rId5"/>
    <p:sldLayoutId id="2147483763" r:id="rId6"/>
    <p:sldLayoutId id="2147483764" r:id="rId7"/>
    <p:sldLayoutId id="2147483761" r:id="rId8"/>
    <p:sldLayoutId id="2147483760" r:id="rId9"/>
    <p:sldLayoutId id="2147483765" r:id="rId10"/>
    <p:sldLayoutId id="2147483755" r:id="rId11"/>
    <p:sldLayoutId id="2147483745" r:id="rId12"/>
    <p:sldLayoutId id="2147483746" r:id="rId13"/>
    <p:sldLayoutId id="2147483747" r:id="rId14"/>
    <p:sldLayoutId id="2147483749" r:id="rId15"/>
    <p:sldLayoutId id="2147483748" r:id="rId16"/>
    <p:sldLayoutId id="2147483750" r:id="rId17"/>
    <p:sldLayoutId id="2147483751" r:id="rId18"/>
    <p:sldLayoutId id="2147483752" r:id="rId19"/>
    <p:sldLayoutId id="2147483753" r:id="rId20"/>
    <p:sldLayoutId id="2147483756" r:id="rId21"/>
    <p:sldLayoutId id="2147483757" r:id="rId22"/>
  </p:sldLayoutIdLst>
  <p:hf hdr="0" dt="0"/>
  <p:txStyles>
    <p:titleStyle>
      <a:lvl1pPr algn="ctr" defTabSz="914400" rtl="0" eaLnBrk="1" latinLnBrk="0" hangingPunct="1">
        <a:spcBef>
          <a:spcPct val="0"/>
        </a:spcBef>
        <a:buNone/>
        <a:defRPr sz="4000" kern="1200">
          <a:solidFill>
            <a:srgbClr val="1F4984"/>
          </a:solidFill>
          <a:latin typeface="Helvetica" pitchFamily="34" charset="0"/>
          <a:ea typeface="+mj-ea"/>
          <a:cs typeface="+mj-cs"/>
        </a:defRPr>
      </a:lvl1pPr>
    </p:titleStyle>
    <p:bodyStyle>
      <a:lvl1pPr marL="342900" marR="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sz="3200" kern="1200">
          <a:solidFill>
            <a:schemeClr val="tx1"/>
          </a:solidFill>
          <a:latin typeface="Helvetica" pitchFamily="34" charset="0"/>
          <a:ea typeface="+mn-ea"/>
          <a:cs typeface="+mn-cs"/>
        </a:defRPr>
      </a:lvl1pPr>
      <a:lvl2pPr marL="742950" marR="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sz="2800" kern="1200">
          <a:solidFill>
            <a:schemeClr val="tx1"/>
          </a:solidFill>
          <a:latin typeface="Helvetica" pitchFamily="34" charset="0"/>
          <a:ea typeface="+mn-ea"/>
          <a:cs typeface="+mn-cs"/>
        </a:defRPr>
      </a:lvl2pPr>
      <a:lvl3pPr marL="1143000" marR="0"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sz="2400" kern="1200">
          <a:solidFill>
            <a:schemeClr val="tx1"/>
          </a:solidFill>
          <a:latin typeface="Helvetica" pitchFamily="34" charset="0"/>
          <a:ea typeface="+mn-ea"/>
          <a:cs typeface="+mn-cs"/>
        </a:defRPr>
      </a:lvl3pPr>
      <a:lvl4pPr marL="1600200" marR="0"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sz="2000" kern="1200">
          <a:solidFill>
            <a:schemeClr val="tx1"/>
          </a:solidFill>
          <a:latin typeface="Helvetica" pitchFamily="34" charset="0"/>
          <a:ea typeface="+mn-ea"/>
          <a:cs typeface="+mn-cs"/>
        </a:defRPr>
      </a:lvl4pPr>
      <a:lvl5pPr marL="2057400" marR="0"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sz="2000" kern="1200">
          <a:solidFill>
            <a:schemeClr val="tx1"/>
          </a:solidFill>
          <a:latin typeface="Helvetica"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ltLang="en-US" dirty="0"/>
          </a:p>
        </p:txBody>
      </p:sp>
      <p:sp>
        <p:nvSpPr>
          <p:cNvPr id="5" name="Footer Placeholder 4"/>
          <p:cNvSpPr>
            <a:spLocks noGrp="1"/>
          </p:cNvSpPr>
          <p:nvPr>
            <p:ph type="ftr" sz="quarter" idx="3"/>
          </p:nvPr>
        </p:nvSpPr>
        <p:spPr>
          <a:xfrm>
            <a:off x="3155177" y="6449287"/>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ltLang="en-US" dirty="0"/>
              <a:t>Statistics and Data</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60691DE-486E-4A32-88AD-38CD65707634}" type="slidenum">
              <a:rPr lang="en-US" altLang="en-US" smtClean="0"/>
              <a:pPr>
                <a:defRPr/>
              </a:pPr>
              <a:t>‹#›</a:t>
            </a:fld>
            <a:endParaRPr lang="en-US" altLang="en-US" dirty="0"/>
          </a:p>
        </p:txBody>
      </p:sp>
      <p:sp>
        <p:nvSpPr>
          <p:cNvPr id="7" name="Rectangle 21"/>
          <p:cNvSpPr>
            <a:spLocks noChangeArrowheads="1"/>
          </p:cNvSpPr>
          <p:nvPr userDrawn="1"/>
        </p:nvSpPr>
        <p:spPr bwMode="auto">
          <a:xfrm>
            <a:off x="6934200" y="6248400"/>
            <a:ext cx="2133600" cy="457200"/>
          </a:xfrm>
          <a:prstGeom prst="rect">
            <a:avLst/>
          </a:prstGeom>
          <a:noFill/>
          <a:ln w="9525">
            <a:noFill/>
            <a:miter lim="800000"/>
            <a:headEnd/>
            <a:tailEnd/>
          </a:ln>
        </p:spPr>
        <p:txBody>
          <a:bodyPr anchor="b"/>
          <a:lstStyle/>
          <a:p>
            <a:pPr algn="r"/>
            <a:r>
              <a:rPr lang="en-US" sz="1000" dirty="0">
                <a:latin typeface="Helvetica"/>
                <a:cs typeface="Helvetica"/>
              </a:rPr>
              <a:t>2-</a:t>
            </a:r>
            <a:fld id="{66E91E4A-1E28-44FA-BCE4-676641C8B2B1}" type="slidenum">
              <a:rPr lang="en-US" sz="1000">
                <a:latin typeface="Helvetica"/>
                <a:cs typeface="Helvetica"/>
              </a:rPr>
              <a:pPr algn="r"/>
              <a:t>‹#›</a:t>
            </a:fld>
            <a:endParaRPr lang="en-US" sz="1000" dirty="0">
              <a:latin typeface="Helvetica"/>
              <a:cs typeface="Helvetica"/>
            </a:endParaRPr>
          </a:p>
        </p:txBody>
      </p:sp>
      <p:sp>
        <p:nvSpPr>
          <p:cNvPr id="8" name="TextBox 7"/>
          <p:cNvSpPr txBox="1"/>
          <p:nvPr userDrawn="1"/>
        </p:nvSpPr>
        <p:spPr>
          <a:xfrm>
            <a:off x="2743200" y="6229290"/>
            <a:ext cx="6400800" cy="400110"/>
          </a:xfrm>
          <a:prstGeom prst="rect">
            <a:avLst/>
          </a:prstGeom>
          <a:noFill/>
        </p:spPr>
        <p:txBody>
          <a:bodyPr wrap="square" rtlCol="0">
            <a:spAutoFit/>
          </a:bodyPr>
          <a:lstStyle/>
          <a:p>
            <a:pPr algn="ctr"/>
            <a:r>
              <a:rPr lang="en-US" sz="1000" b="0" i="0" kern="1200" dirty="0">
                <a:solidFill>
                  <a:schemeClr val="tx1"/>
                </a:solidFill>
                <a:latin typeface="Helvetica"/>
                <a:ea typeface="ＭＳ Ｐゴシック"/>
                <a:cs typeface="Helvetica"/>
              </a:rPr>
              <a:t>Copyright ©2022 McGraw-Hill Education. All rights reserved. No reproduction or distribution without the prior written consent of McGraw-Hill Education.</a:t>
            </a:r>
          </a:p>
        </p:txBody>
      </p:sp>
    </p:spTree>
    <p:extLst>
      <p:ext uri="{BB962C8B-B14F-4D97-AF65-F5344CB8AC3E}">
        <p14:creationId xmlns:p14="http://schemas.microsoft.com/office/powerpoint/2010/main" val="2212955077"/>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15.bin"/><Relationship Id="rId1" Type="http://schemas.openxmlformats.org/officeDocument/2006/relationships/slideLayout" Target="../slideLayouts/slideLayout7.xml"/><Relationship Id="rId5" Type="http://schemas.openxmlformats.org/officeDocument/2006/relationships/image" Target="../media/image20.wmf"/><Relationship Id="rId4" Type="http://schemas.openxmlformats.org/officeDocument/2006/relationships/oleObject" Target="../embeddings/oleObject16.bin"/></Relationships>
</file>

<file path=ppt/slides/_rels/slide1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9.xml"/><Relationship Id="rId4" Type="http://schemas.openxmlformats.org/officeDocument/2006/relationships/slide" Target="slide5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17.bin"/><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29.wmf"/><Relationship Id="rId3" Type="http://schemas.openxmlformats.org/officeDocument/2006/relationships/image" Target="../media/image24.wmf"/><Relationship Id="rId7" Type="http://schemas.openxmlformats.org/officeDocument/2006/relationships/image" Target="../media/image26.wmf"/><Relationship Id="rId12" Type="http://schemas.openxmlformats.org/officeDocument/2006/relationships/oleObject" Target="../embeddings/oleObject23.bin"/><Relationship Id="rId2" Type="http://schemas.openxmlformats.org/officeDocument/2006/relationships/oleObject" Target="../embeddings/oleObject18.bin"/><Relationship Id="rId1" Type="http://schemas.openxmlformats.org/officeDocument/2006/relationships/slideLayout" Target="../slideLayouts/slideLayout6.xml"/><Relationship Id="rId6" Type="http://schemas.openxmlformats.org/officeDocument/2006/relationships/oleObject" Target="../embeddings/oleObject20.bin"/><Relationship Id="rId11" Type="http://schemas.openxmlformats.org/officeDocument/2006/relationships/image" Target="../media/image28.wmf"/><Relationship Id="rId5" Type="http://schemas.openxmlformats.org/officeDocument/2006/relationships/image" Target="../media/image25.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27.wmf"/></Relationships>
</file>

<file path=ppt/slides/_rels/slide18.xml.rels><?xml version="1.0" encoding="UTF-8" standalone="yes"?>
<Relationships xmlns="http://schemas.openxmlformats.org/package/2006/relationships"><Relationship Id="rId3" Type="http://schemas.openxmlformats.org/officeDocument/2006/relationships/image" Target="../media/image30.wmf"/><Relationship Id="rId7" Type="http://schemas.openxmlformats.org/officeDocument/2006/relationships/slide" Target="slide55.xml"/><Relationship Id="rId2" Type="http://schemas.openxmlformats.org/officeDocument/2006/relationships/oleObject" Target="../embeddings/oleObject24.bin"/><Relationship Id="rId1" Type="http://schemas.openxmlformats.org/officeDocument/2006/relationships/slideLayout" Target="../slideLayouts/slideLayout5.xml"/><Relationship Id="rId6" Type="http://schemas.openxmlformats.org/officeDocument/2006/relationships/image" Target="../media/image32.wmf"/><Relationship Id="rId5" Type="http://schemas.openxmlformats.org/officeDocument/2006/relationships/oleObject" Target="../embeddings/oleObject25.bin"/><Relationship Id="rId4" Type="http://schemas.openxmlformats.org/officeDocument/2006/relationships/image" Target="../media/image31.tif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image" Target="../media/image33.wmf"/><Relationship Id="rId7" Type="http://schemas.openxmlformats.org/officeDocument/2006/relationships/image" Target="../media/image35.wmf"/><Relationship Id="rId2" Type="http://schemas.openxmlformats.org/officeDocument/2006/relationships/oleObject" Target="../embeddings/oleObject26.bin"/><Relationship Id="rId1" Type="http://schemas.openxmlformats.org/officeDocument/2006/relationships/slideLayout" Target="../slideLayouts/slideLayout6.xml"/><Relationship Id="rId6" Type="http://schemas.openxmlformats.org/officeDocument/2006/relationships/oleObject" Target="../embeddings/oleObject28.bin"/><Relationship Id="rId5" Type="http://schemas.openxmlformats.org/officeDocument/2006/relationships/image" Target="../media/image34.wmf"/><Relationship Id="rId4" Type="http://schemas.openxmlformats.org/officeDocument/2006/relationships/oleObject" Target="../embeddings/oleObject27.bin"/><Relationship Id="rId9" Type="http://schemas.openxmlformats.org/officeDocument/2006/relationships/image" Target="../media/image36.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wmf"/><Relationship Id="rId7" Type="http://schemas.openxmlformats.org/officeDocument/2006/relationships/image" Target="../media/image40.wmf"/><Relationship Id="rId2" Type="http://schemas.openxmlformats.org/officeDocument/2006/relationships/oleObject" Target="../embeddings/oleObject30.bin"/><Relationship Id="rId1" Type="http://schemas.openxmlformats.org/officeDocument/2006/relationships/slideLayout" Target="../slideLayouts/slideLayout5.xml"/><Relationship Id="rId6" Type="http://schemas.openxmlformats.org/officeDocument/2006/relationships/oleObject" Target="../embeddings/oleObject32.bin"/><Relationship Id="rId5" Type="http://schemas.openxmlformats.org/officeDocument/2006/relationships/image" Target="../media/image39.wmf"/><Relationship Id="rId4" Type="http://schemas.openxmlformats.org/officeDocument/2006/relationships/oleObject" Target="../embeddings/oleObject31.bin"/></Relationships>
</file>

<file path=ppt/slides/_rels/slide22.xml.rels><?xml version="1.0" encoding="UTF-8" standalone="yes"?>
<Relationships xmlns="http://schemas.openxmlformats.org/package/2006/relationships"><Relationship Id="rId3" Type="http://schemas.openxmlformats.org/officeDocument/2006/relationships/image" Target="../media/image41.wmf"/><Relationship Id="rId7" Type="http://schemas.openxmlformats.org/officeDocument/2006/relationships/image" Target="../media/image43.wmf"/><Relationship Id="rId2" Type="http://schemas.openxmlformats.org/officeDocument/2006/relationships/oleObject" Target="../embeddings/oleObject33.bin"/><Relationship Id="rId1" Type="http://schemas.openxmlformats.org/officeDocument/2006/relationships/slideLayout" Target="../slideLayouts/slideLayout5.xml"/><Relationship Id="rId6" Type="http://schemas.openxmlformats.org/officeDocument/2006/relationships/oleObject" Target="../embeddings/oleObject35.bin"/><Relationship Id="rId5" Type="http://schemas.openxmlformats.org/officeDocument/2006/relationships/image" Target="../media/image42.wmf"/><Relationship Id="rId4" Type="http://schemas.openxmlformats.org/officeDocument/2006/relationships/oleObject" Target="../embeddings/oleObject34.bin"/></Relationships>
</file>

<file path=ppt/slides/_rels/slide23.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36.bin"/><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oleObject" Target="../embeddings/oleObject37.bin"/><Relationship Id="rId1" Type="http://schemas.openxmlformats.org/officeDocument/2006/relationships/slideLayout" Target="../slideLayouts/slideLayout8.xml"/><Relationship Id="rId5" Type="http://schemas.openxmlformats.org/officeDocument/2006/relationships/image" Target="../media/image46.wmf"/><Relationship Id="rId4" Type="http://schemas.openxmlformats.org/officeDocument/2006/relationships/oleObject" Target="../embeddings/oleObject38.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39.bin"/><Relationship Id="rId1" Type="http://schemas.openxmlformats.org/officeDocument/2006/relationships/slideLayout" Target="../slideLayouts/slideLayout5.xml"/><Relationship Id="rId6" Type="http://schemas.openxmlformats.org/officeDocument/2006/relationships/oleObject" Target="../embeddings/oleObject41.bin"/><Relationship Id="rId11" Type="http://schemas.openxmlformats.org/officeDocument/2006/relationships/image" Target="../media/image51.wmf"/><Relationship Id="rId5" Type="http://schemas.openxmlformats.org/officeDocument/2006/relationships/image" Target="../media/image48.wmf"/><Relationship Id="rId10" Type="http://schemas.openxmlformats.org/officeDocument/2006/relationships/oleObject" Target="../embeddings/oleObject43.bin"/><Relationship Id="rId4" Type="http://schemas.openxmlformats.org/officeDocument/2006/relationships/oleObject" Target="../embeddings/oleObject40.bin"/><Relationship Id="rId9" Type="http://schemas.openxmlformats.org/officeDocument/2006/relationships/image" Target="../media/image50.wmf"/></Relationships>
</file>

<file path=ppt/slides/_rels/slide28.xml.rels><?xml version="1.0" encoding="UTF-8" standalone="yes"?>
<Relationships xmlns="http://schemas.openxmlformats.org/package/2006/relationships"><Relationship Id="rId3" Type="http://schemas.openxmlformats.org/officeDocument/2006/relationships/image" Target="../media/image52.wmf"/><Relationship Id="rId7" Type="http://schemas.openxmlformats.org/officeDocument/2006/relationships/image" Target="../media/image54.wmf"/><Relationship Id="rId2" Type="http://schemas.openxmlformats.org/officeDocument/2006/relationships/oleObject" Target="../embeddings/oleObject44.bin"/><Relationship Id="rId1" Type="http://schemas.openxmlformats.org/officeDocument/2006/relationships/slideLayout" Target="../slideLayouts/slideLayout5.xml"/><Relationship Id="rId6" Type="http://schemas.openxmlformats.org/officeDocument/2006/relationships/oleObject" Target="../embeddings/oleObject46.bin"/><Relationship Id="rId5" Type="http://schemas.openxmlformats.org/officeDocument/2006/relationships/image" Target="../media/image53.wmf"/><Relationship Id="rId4" Type="http://schemas.openxmlformats.org/officeDocument/2006/relationships/oleObject" Target="../embeddings/oleObject45.bin"/></Relationships>
</file>

<file path=ppt/slides/_rels/slide29.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47.bin"/><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48.bin"/><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tiff"/><Relationship Id="rId1" Type="http://schemas.openxmlformats.org/officeDocument/2006/relationships/slideLayout" Target="../slideLayouts/slideLayout2.xml"/><Relationship Id="rId4" Type="http://schemas.openxmlformats.org/officeDocument/2006/relationships/slide" Target="slide5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49.bin"/><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oleObject" Target="../embeddings/oleObject50.bin"/><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wmf"/><Relationship Id="rId7" Type="http://schemas.openxmlformats.org/officeDocument/2006/relationships/image" Target="../media/image64.wmf"/><Relationship Id="rId2" Type="http://schemas.openxmlformats.org/officeDocument/2006/relationships/oleObject" Target="../embeddings/oleObject51.bin"/><Relationship Id="rId1" Type="http://schemas.openxmlformats.org/officeDocument/2006/relationships/slideLayout" Target="../slideLayouts/slideLayout5.xml"/><Relationship Id="rId6" Type="http://schemas.openxmlformats.org/officeDocument/2006/relationships/oleObject" Target="../embeddings/oleObject53.bin"/><Relationship Id="rId5" Type="http://schemas.openxmlformats.org/officeDocument/2006/relationships/image" Target="../media/image63.wmf"/><Relationship Id="rId4" Type="http://schemas.openxmlformats.org/officeDocument/2006/relationships/oleObject" Target="../embeddings/oleObject52.bin"/></Relationships>
</file>

<file path=ppt/slides/_rels/slide41.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image" Target="../media/image65.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oleObject" Target="../embeddings/oleObject54.bin"/><Relationship Id="rId1" Type="http://schemas.openxmlformats.org/officeDocument/2006/relationships/slideLayout" Target="../slideLayouts/slideLayout5.xml"/><Relationship Id="rId5" Type="http://schemas.openxmlformats.org/officeDocument/2006/relationships/image" Target="../media/image67.wmf"/><Relationship Id="rId4" Type="http://schemas.openxmlformats.org/officeDocument/2006/relationships/oleObject" Target="../embeddings/oleObject55.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73.wmf"/><Relationship Id="rId3" Type="http://schemas.openxmlformats.org/officeDocument/2006/relationships/image" Target="../media/image68.wmf"/><Relationship Id="rId7" Type="http://schemas.openxmlformats.org/officeDocument/2006/relationships/image" Target="../media/image70.wmf"/><Relationship Id="rId12" Type="http://schemas.openxmlformats.org/officeDocument/2006/relationships/oleObject" Target="../embeddings/oleObject61.bin"/><Relationship Id="rId2" Type="http://schemas.openxmlformats.org/officeDocument/2006/relationships/oleObject" Target="../embeddings/oleObject56.bin"/><Relationship Id="rId1" Type="http://schemas.openxmlformats.org/officeDocument/2006/relationships/slideLayout" Target="../slideLayouts/slideLayout6.xml"/><Relationship Id="rId6" Type="http://schemas.openxmlformats.org/officeDocument/2006/relationships/oleObject" Target="../embeddings/oleObject58.bin"/><Relationship Id="rId11" Type="http://schemas.openxmlformats.org/officeDocument/2006/relationships/image" Target="../media/image72.wmf"/><Relationship Id="rId5" Type="http://schemas.openxmlformats.org/officeDocument/2006/relationships/image" Target="../media/image69.wmf"/><Relationship Id="rId10" Type="http://schemas.openxmlformats.org/officeDocument/2006/relationships/oleObject" Target="../embeddings/oleObject60.bin"/><Relationship Id="rId4" Type="http://schemas.openxmlformats.org/officeDocument/2006/relationships/oleObject" Target="../embeddings/oleObject57.bin"/><Relationship Id="rId9" Type="http://schemas.openxmlformats.org/officeDocument/2006/relationships/image" Target="../media/image71.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oleObject" Target="../embeddings/oleObject62.bin"/><Relationship Id="rId1" Type="http://schemas.openxmlformats.org/officeDocument/2006/relationships/slideLayout" Target="../slideLayouts/slideLayout9.xml"/><Relationship Id="rId5" Type="http://schemas.openxmlformats.org/officeDocument/2006/relationships/image" Target="../media/image75.wmf"/><Relationship Id="rId4" Type="http://schemas.openxmlformats.org/officeDocument/2006/relationships/oleObject" Target="../embeddings/oleObject63.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slide" Target="slide18.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2" Type="http://schemas.openxmlformats.org/officeDocument/2006/relationships/slide" Target="slide32.xm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slide" Target="slide49.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1.wmf"/><Relationship Id="rId18" Type="http://schemas.openxmlformats.org/officeDocument/2006/relationships/oleObject" Target="../embeddings/oleObject10.bin"/><Relationship Id="rId3" Type="http://schemas.openxmlformats.org/officeDocument/2006/relationships/image" Target="../media/image6.wmf"/><Relationship Id="rId21" Type="http://schemas.openxmlformats.org/officeDocument/2006/relationships/image" Target="../media/image15.wmf"/><Relationship Id="rId7" Type="http://schemas.openxmlformats.org/officeDocument/2006/relationships/image" Target="../media/image8.wmf"/><Relationship Id="rId12" Type="http://schemas.openxmlformats.org/officeDocument/2006/relationships/oleObject" Target="../embeddings/oleObject7.bin"/><Relationship Id="rId17" Type="http://schemas.openxmlformats.org/officeDocument/2006/relationships/image" Target="../media/image13.wmf"/><Relationship Id="rId2" Type="http://schemas.openxmlformats.org/officeDocument/2006/relationships/oleObject" Target="../embeddings/oleObject2.bin"/><Relationship Id="rId16" Type="http://schemas.openxmlformats.org/officeDocument/2006/relationships/oleObject" Target="../embeddings/oleObject9.bin"/><Relationship Id="rId20" Type="http://schemas.openxmlformats.org/officeDocument/2006/relationships/oleObject" Target="../embeddings/oleObject11.bin"/><Relationship Id="rId1" Type="http://schemas.openxmlformats.org/officeDocument/2006/relationships/slideLayout" Target="../slideLayouts/slideLayout6.xml"/><Relationship Id="rId6" Type="http://schemas.openxmlformats.org/officeDocument/2006/relationships/oleObject" Target="../embeddings/oleObject4.bin"/><Relationship Id="rId11" Type="http://schemas.openxmlformats.org/officeDocument/2006/relationships/image" Target="../media/image10.wmf"/><Relationship Id="rId5" Type="http://schemas.openxmlformats.org/officeDocument/2006/relationships/image" Target="../media/image7.wmf"/><Relationship Id="rId15" Type="http://schemas.openxmlformats.org/officeDocument/2006/relationships/image" Target="../media/image12.wmf"/><Relationship Id="rId10" Type="http://schemas.openxmlformats.org/officeDocument/2006/relationships/oleObject" Target="../embeddings/oleObject6.bin"/><Relationship Id="rId19" Type="http://schemas.openxmlformats.org/officeDocument/2006/relationships/image" Target="../media/image14.wmf"/><Relationship Id="rId4" Type="http://schemas.openxmlformats.org/officeDocument/2006/relationships/oleObject" Target="../embeddings/oleObject3.bin"/><Relationship Id="rId9" Type="http://schemas.openxmlformats.org/officeDocument/2006/relationships/image" Target="../media/image9.wmf"/><Relationship Id="rId14"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3" Type="http://schemas.openxmlformats.org/officeDocument/2006/relationships/image" Target="../media/image16.wmf"/><Relationship Id="rId7" Type="http://schemas.openxmlformats.org/officeDocument/2006/relationships/image" Target="../media/image18.wmf"/><Relationship Id="rId2" Type="http://schemas.openxmlformats.org/officeDocument/2006/relationships/oleObject" Target="../embeddings/oleObject12.bin"/><Relationship Id="rId1" Type="http://schemas.openxmlformats.org/officeDocument/2006/relationships/slideLayout" Target="../slideLayouts/slideLayout5.xml"/><Relationship Id="rId6" Type="http://schemas.openxmlformats.org/officeDocument/2006/relationships/oleObject" Target="../embeddings/oleObject14.bin"/><Relationship Id="rId5" Type="http://schemas.openxmlformats.org/officeDocument/2006/relationships/image" Target="../media/image17.wmf"/><Relationship Id="rId4" Type="http://schemas.openxmlformats.org/officeDocument/2006/relationships/oleObject" Target="../embeddings/oleObject1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50D9-9633-4CF2-B896-57023971E624}"/>
              </a:ext>
            </a:extLst>
          </p:cNvPr>
          <p:cNvSpPr>
            <a:spLocks noGrp="1"/>
          </p:cNvSpPr>
          <p:nvPr>
            <p:ph type="ctrTitle"/>
          </p:nvPr>
        </p:nvSpPr>
        <p:spPr>
          <a:xfrm>
            <a:off x="3276600" y="762000"/>
            <a:ext cx="5260975" cy="2312988"/>
          </a:xfrm>
        </p:spPr>
        <p:txBody>
          <a:bodyPr>
            <a:normAutofit/>
          </a:bodyPr>
          <a:lstStyle/>
          <a:p>
            <a:r>
              <a:rPr lang="en-US" sz="9600" noProof="0" dirty="0">
                <a:solidFill>
                  <a:schemeClr val="accent5">
                    <a:lumMod val="50000"/>
                  </a:schemeClr>
                </a:solidFill>
                <a:latin typeface="+mn-lt"/>
              </a:rPr>
              <a:t>14</a:t>
            </a:r>
            <a:br>
              <a:rPr lang="en-US" sz="9600" noProof="0" dirty="0">
                <a:solidFill>
                  <a:srgbClr val="009C9E"/>
                </a:solidFill>
                <a:latin typeface="+mn-lt"/>
              </a:rPr>
            </a:br>
            <a:r>
              <a:rPr lang="en-US" dirty="0">
                <a:latin typeface="+mn-lt"/>
              </a:rPr>
              <a:t>Regression Analysis</a:t>
            </a:r>
            <a:endParaRPr lang="en-US" noProof="0" dirty="0">
              <a:latin typeface="+mn-lt"/>
            </a:endParaRPr>
          </a:p>
        </p:txBody>
      </p:sp>
      <p:sp>
        <p:nvSpPr>
          <p:cNvPr id="3" name="Subtitle 2">
            <a:extLst>
              <a:ext uri="{FF2B5EF4-FFF2-40B4-BE49-F238E27FC236}">
                <a16:creationId xmlns:a16="http://schemas.microsoft.com/office/drawing/2014/main" id="{D358D616-0E7C-4917-A258-F706FE6A0513}"/>
              </a:ext>
            </a:extLst>
          </p:cNvPr>
          <p:cNvSpPr>
            <a:spLocks noGrp="1"/>
          </p:cNvSpPr>
          <p:nvPr>
            <p:ph type="subTitle" idx="1"/>
          </p:nvPr>
        </p:nvSpPr>
        <p:spPr>
          <a:xfrm>
            <a:off x="3273424" y="3657600"/>
            <a:ext cx="5260976" cy="990600"/>
          </a:xfrm>
        </p:spPr>
        <p:txBody>
          <a:bodyPr>
            <a:normAutofit/>
          </a:bodyPr>
          <a:lstStyle/>
          <a:p>
            <a:pPr algn="ctr">
              <a:spcBef>
                <a:spcPts val="0"/>
              </a:spcBef>
            </a:pPr>
            <a:r>
              <a:rPr lang="en-US" noProof="0" dirty="0">
                <a:solidFill>
                  <a:srgbClr val="1F4984"/>
                </a:solidFill>
                <a:latin typeface="+mn-lt"/>
              </a:rPr>
              <a:t>Business Statistics:</a:t>
            </a:r>
          </a:p>
          <a:p>
            <a:pPr algn="ctr">
              <a:spcBef>
                <a:spcPts val="0"/>
              </a:spcBef>
            </a:pPr>
            <a:r>
              <a:rPr lang="en-US" noProof="0" dirty="0">
                <a:solidFill>
                  <a:srgbClr val="1F4984"/>
                </a:solidFill>
                <a:latin typeface="+mn-lt"/>
              </a:rPr>
              <a:t>Communicating with Numbers, 4e</a:t>
            </a:r>
          </a:p>
        </p:txBody>
      </p:sp>
      <p:sp>
        <p:nvSpPr>
          <p:cNvPr id="6" name="Content Placeholder 5">
            <a:extLst>
              <a:ext uri="{FF2B5EF4-FFF2-40B4-BE49-F238E27FC236}">
                <a16:creationId xmlns:a16="http://schemas.microsoft.com/office/drawing/2014/main" id="{0C3B385C-6C0A-4A31-9C9E-378A8E1C86F9}"/>
              </a:ext>
            </a:extLst>
          </p:cNvPr>
          <p:cNvSpPr>
            <a:spLocks noGrp="1"/>
          </p:cNvSpPr>
          <p:nvPr>
            <p:ph sz="quarter" idx="13"/>
          </p:nvPr>
        </p:nvSpPr>
        <p:spPr>
          <a:xfrm>
            <a:off x="2971800" y="4876800"/>
            <a:ext cx="5715000" cy="457200"/>
          </a:xfrm>
        </p:spPr>
        <p:txBody>
          <a:bodyPr>
            <a:normAutofit/>
          </a:bodyPr>
          <a:lstStyle/>
          <a:p>
            <a:pPr marL="0" indent="0" algn="ctr">
              <a:buNone/>
            </a:pPr>
            <a:r>
              <a:rPr lang="en-US" sz="2200" noProof="0" dirty="0">
                <a:latin typeface="+mn-lt"/>
              </a:rPr>
              <a:t>By Sanjiv </a:t>
            </a:r>
            <a:r>
              <a:rPr lang="en-US" sz="2200" noProof="0" dirty="0" err="1">
                <a:latin typeface="+mn-lt"/>
              </a:rPr>
              <a:t>Jaggia</a:t>
            </a:r>
            <a:r>
              <a:rPr lang="en-US" sz="2200" noProof="0" dirty="0">
                <a:latin typeface="+mn-lt"/>
              </a:rPr>
              <a:t> and Alison Kelly</a:t>
            </a:r>
          </a:p>
        </p:txBody>
      </p:sp>
      <p:sp>
        <p:nvSpPr>
          <p:cNvPr id="7" name="Content Placeholder 6">
            <a:extLst>
              <a:ext uri="{FF2B5EF4-FFF2-40B4-BE49-F238E27FC236}">
                <a16:creationId xmlns:a16="http://schemas.microsoft.com/office/drawing/2014/main" id="{7A6F3DEC-092C-4F42-81C7-9D767079F7F0}"/>
              </a:ext>
            </a:extLst>
          </p:cNvPr>
          <p:cNvSpPr>
            <a:spLocks noGrp="1"/>
          </p:cNvSpPr>
          <p:nvPr>
            <p:ph sz="quarter" idx="14"/>
          </p:nvPr>
        </p:nvSpPr>
        <p:spPr/>
        <p:txBody>
          <a:bodyPr>
            <a:normAutofit fontScale="32500" lnSpcReduction="20000"/>
          </a:bodyPr>
          <a:lstStyle/>
          <a:p>
            <a:pPr marL="0" indent="0" algn="ctr">
              <a:buNone/>
            </a:pPr>
            <a:r>
              <a:rPr lang="en-US" dirty="0"/>
              <a:t>Copyright 2022 © McGraw Hill LLC. All rights reserved. No reproduction or distribution without the prior written consent of McGraw Hill LLC.</a:t>
            </a:r>
            <a:endParaRPr lang="en-IN" dirty="0"/>
          </a:p>
        </p:txBody>
      </p:sp>
    </p:spTree>
    <p:extLst>
      <p:ext uri="{BB962C8B-B14F-4D97-AF65-F5344CB8AC3E}">
        <p14:creationId xmlns:p14="http://schemas.microsoft.com/office/powerpoint/2010/main" val="695783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7115D12-3205-438B-871C-2CBAA1E72C0E}"/>
              </a:ext>
            </a:extLst>
          </p:cNvPr>
          <p:cNvSpPr>
            <a:spLocks noGrp="1"/>
          </p:cNvSpPr>
          <p:nvPr>
            <p:ph type="title"/>
          </p:nvPr>
        </p:nvSpPr>
        <p:spPr/>
        <p:txBody>
          <a:bodyPr>
            <a:normAutofit fontScale="90000"/>
          </a:bodyPr>
          <a:lstStyle/>
          <a:p>
            <a:r>
              <a:rPr lang="en-US" dirty="0"/>
              <a:t>14.1 Hypothesis Test for the Correlation Coefficient </a:t>
            </a:r>
            <a:r>
              <a:rPr lang="en-US" sz="1100" dirty="0"/>
              <a:t>6</a:t>
            </a:r>
            <a:endParaRPr lang="en-IN" sz="1100" dirty="0"/>
          </a:p>
        </p:txBody>
      </p:sp>
      <p:sp>
        <p:nvSpPr>
          <p:cNvPr id="16" name="Content Placeholder 15">
            <a:extLst>
              <a:ext uri="{FF2B5EF4-FFF2-40B4-BE49-F238E27FC236}">
                <a16:creationId xmlns:a16="http://schemas.microsoft.com/office/drawing/2014/main" id="{D9B95294-C920-434F-98BC-17A951BE074C}"/>
              </a:ext>
            </a:extLst>
          </p:cNvPr>
          <p:cNvSpPr>
            <a:spLocks noGrp="1"/>
          </p:cNvSpPr>
          <p:nvPr>
            <p:ph idx="1"/>
          </p:nvPr>
        </p:nvSpPr>
        <p:spPr>
          <a:xfrm>
            <a:off x="457200" y="1600202"/>
            <a:ext cx="6477000" cy="496454"/>
          </a:xfrm>
        </p:spPr>
        <p:txBody>
          <a:bodyPr/>
          <a:lstStyle/>
          <a:p>
            <a:pPr marL="292608" indent="-292608"/>
            <a:r>
              <a:rPr lang="en-IN" sz="2000" dirty="0"/>
              <a:t>Example: introductory case.</a:t>
            </a:r>
          </a:p>
        </p:txBody>
      </p:sp>
      <p:sp>
        <p:nvSpPr>
          <p:cNvPr id="17" name="Content Placeholder 16">
            <a:extLst>
              <a:ext uri="{FF2B5EF4-FFF2-40B4-BE49-F238E27FC236}">
                <a16:creationId xmlns:a16="http://schemas.microsoft.com/office/drawing/2014/main" id="{54DB257F-4891-46CB-AF36-ABF16114D6C0}"/>
              </a:ext>
            </a:extLst>
          </p:cNvPr>
          <p:cNvSpPr>
            <a:spLocks noGrp="1"/>
          </p:cNvSpPr>
          <p:nvPr>
            <p:ph idx="10"/>
          </p:nvPr>
        </p:nvSpPr>
        <p:spPr>
          <a:xfrm>
            <a:off x="457200" y="2133600"/>
            <a:ext cx="364836" cy="496455"/>
          </a:xfrm>
        </p:spPr>
        <p:txBody>
          <a:bodyPr/>
          <a:lstStyle/>
          <a:p>
            <a:pPr marL="292608" indent="-292608"/>
            <a:r>
              <a:rPr lang="en-IN" sz="2000" dirty="0"/>
              <a:t> </a:t>
            </a:r>
          </a:p>
        </p:txBody>
      </p:sp>
      <p:graphicFrame>
        <p:nvGraphicFramePr>
          <p:cNvPr id="36" name="Object 35">
            <a:extLst>
              <a:ext uri="{FF2B5EF4-FFF2-40B4-BE49-F238E27FC236}">
                <a16:creationId xmlns:a16="http://schemas.microsoft.com/office/drawing/2014/main" id="{01887900-A8B1-46F9-B5BD-AEC169D42E70}"/>
              </a:ext>
            </a:extLst>
          </p:cNvPr>
          <p:cNvGraphicFramePr>
            <a:graphicFrameLocks noChangeAspect="1"/>
          </p:cNvGraphicFramePr>
          <p:nvPr>
            <p:extLst>
              <p:ext uri="{D42A27DB-BD31-4B8C-83A1-F6EECF244321}">
                <p14:modId xmlns:p14="http://schemas.microsoft.com/office/powerpoint/2010/main" val="3160439580"/>
              </p:ext>
            </p:extLst>
          </p:nvPr>
        </p:nvGraphicFramePr>
        <p:xfrm>
          <a:off x="889000" y="2189163"/>
          <a:ext cx="1270000" cy="355600"/>
        </p:xfrm>
        <a:graphic>
          <a:graphicData uri="http://schemas.openxmlformats.org/presentationml/2006/ole">
            <mc:AlternateContent xmlns:mc="http://schemas.openxmlformats.org/markup-compatibility/2006">
              <mc:Choice xmlns:v="urn:schemas-microsoft-com:vml" Requires="v">
                <p:oleObj name="Equation" r:id="rId2" imgW="1269720" imgH="355320" progId="Equation.DSMT4">
                  <p:embed/>
                </p:oleObj>
              </mc:Choice>
              <mc:Fallback>
                <p:oleObj name="Equation" r:id="rId2" imgW="1269720" imgH="355320" progId="Equation.DSMT4">
                  <p:embed/>
                  <p:pic>
                    <p:nvPicPr>
                      <p:cNvPr id="0" name=""/>
                      <p:cNvPicPr/>
                      <p:nvPr/>
                    </p:nvPicPr>
                    <p:blipFill>
                      <a:blip r:embed="rId3"/>
                      <a:stretch>
                        <a:fillRect/>
                      </a:stretch>
                    </p:blipFill>
                    <p:spPr>
                      <a:xfrm>
                        <a:off x="889000" y="2189163"/>
                        <a:ext cx="1270000" cy="355600"/>
                      </a:xfrm>
                      <a:prstGeom prst="rect">
                        <a:avLst/>
                      </a:prstGeom>
                    </p:spPr>
                  </p:pic>
                </p:oleObj>
              </mc:Fallback>
            </mc:AlternateContent>
          </a:graphicData>
        </a:graphic>
      </p:graphicFrame>
      <p:sp>
        <p:nvSpPr>
          <p:cNvPr id="18" name="Content Placeholder 17">
            <a:extLst>
              <a:ext uri="{FF2B5EF4-FFF2-40B4-BE49-F238E27FC236}">
                <a16:creationId xmlns:a16="http://schemas.microsoft.com/office/drawing/2014/main" id="{A8760C70-9C76-4B02-9593-2479625F1A6F}"/>
              </a:ext>
            </a:extLst>
          </p:cNvPr>
          <p:cNvSpPr>
            <a:spLocks noGrp="1"/>
          </p:cNvSpPr>
          <p:nvPr>
            <p:ph idx="11"/>
          </p:nvPr>
        </p:nvSpPr>
        <p:spPr>
          <a:xfrm>
            <a:off x="457200" y="2743200"/>
            <a:ext cx="381000" cy="496455"/>
          </a:xfrm>
        </p:spPr>
        <p:txBody>
          <a:bodyPr/>
          <a:lstStyle/>
          <a:p>
            <a:pPr marL="292608" indent="-292608"/>
            <a:r>
              <a:rPr lang="en-IN" sz="2000" dirty="0"/>
              <a:t> </a:t>
            </a:r>
          </a:p>
        </p:txBody>
      </p:sp>
      <p:graphicFrame>
        <p:nvGraphicFramePr>
          <p:cNvPr id="37" name="Object 36">
            <a:extLst>
              <a:ext uri="{FF2B5EF4-FFF2-40B4-BE49-F238E27FC236}">
                <a16:creationId xmlns:a16="http://schemas.microsoft.com/office/drawing/2014/main" id="{78718989-3D57-4A41-AE3F-69BB9D35CDB6}"/>
              </a:ext>
            </a:extLst>
          </p:cNvPr>
          <p:cNvGraphicFramePr>
            <a:graphicFrameLocks noChangeAspect="1"/>
          </p:cNvGraphicFramePr>
          <p:nvPr>
            <p:extLst>
              <p:ext uri="{D42A27DB-BD31-4B8C-83A1-F6EECF244321}">
                <p14:modId xmlns:p14="http://schemas.microsoft.com/office/powerpoint/2010/main" val="696838882"/>
              </p:ext>
            </p:extLst>
          </p:nvPr>
        </p:nvGraphicFramePr>
        <p:xfrm>
          <a:off x="876300" y="2798763"/>
          <a:ext cx="1295400" cy="355600"/>
        </p:xfrm>
        <a:graphic>
          <a:graphicData uri="http://schemas.openxmlformats.org/presentationml/2006/ole">
            <mc:AlternateContent xmlns:mc="http://schemas.openxmlformats.org/markup-compatibility/2006">
              <mc:Choice xmlns:v="urn:schemas-microsoft-com:vml" Requires="v">
                <p:oleObj name="Equation" r:id="rId4" imgW="1295280" imgH="355320" progId="Equation.DSMT4">
                  <p:embed/>
                </p:oleObj>
              </mc:Choice>
              <mc:Fallback>
                <p:oleObj name="Equation" r:id="rId4" imgW="1295280" imgH="355320" progId="Equation.DSMT4">
                  <p:embed/>
                  <p:pic>
                    <p:nvPicPr>
                      <p:cNvPr id="36" name="Object 35">
                        <a:extLst>
                          <a:ext uri="{FF2B5EF4-FFF2-40B4-BE49-F238E27FC236}">
                            <a16:creationId xmlns:a16="http://schemas.microsoft.com/office/drawing/2014/main" id="{01887900-A8B1-46F9-B5BD-AEC169D42E70}"/>
                          </a:ext>
                        </a:extLst>
                      </p:cNvPr>
                      <p:cNvPicPr/>
                      <p:nvPr/>
                    </p:nvPicPr>
                    <p:blipFill>
                      <a:blip r:embed="rId5"/>
                      <a:stretch>
                        <a:fillRect/>
                      </a:stretch>
                    </p:blipFill>
                    <p:spPr>
                      <a:xfrm>
                        <a:off x="876300" y="2798763"/>
                        <a:ext cx="1295400" cy="355600"/>
                      </a:xfrm>
                      <a:prstGeom prst="rect">
                        <a:avLst/>
                      </a:prstGeom>
                    </p:spPr>
                  </p:pic>
                </p:oleObj>
              </mc:Fallback>
            </mc:AlternateContent>
          </a:graphicData>
        </a:graphic>
      </p:graphicFrame>
      <p:sp>
        <p:nvSpPr>
          <p:cNvPr id="19" name="Content Placeholder 18">
            <a:extLst>
              <a:ext uri="{FF2B5EF4-FFF2-40B4-BE49-F238E27FC236}">
                <a16:creationId xmlns:a16="http://schemas.microsoft.com/office/drawing/2014/main" id="{7879743D-259B-4AC9-9354-4CF719F0B286}"/>
              </a:ext>
            </a:extLst>
          </p:cNvPr>
          <p:cNvSpPr>
            <a:spLocks noGrp="1"/>
          </p:cNvSpPr>
          <p:nvPr>
            <p:ph idx="12"/>
          </p:nvPr>
        </p:nvSpPr>
        <p:spPr>
          <a:xfrm>
            <a:off x="457200" y="3332312"/>
            <a:ext cx="8229600" cy="1581434"/>
          </a:xfrm>
        </p:spPr>
        <p:txBody>
          <a:bodyPr/>
          <a:lstStyle/>
          <a:p>
            <a:pPr marL="292608" indent="-292608"/>
            <a:r>
              <a:rPr lang="en-US" sz="2000" i="1" dirty="0"/>
              <a:t>df</a:t>
            </a:r>
            <a:r>
              <a:rPr lang="en-US" sz="2000" dirty="0"/>
              <a:t> = </a:t>
            </a:r>
            <a:r>
              <a:rPr lang="en-US" sz="2000" i="1" dirty="0"/>
              <a:t>n </a:t>
            </a:r>
            <a:r>
              <a:rPr lang="en-US" sz="2000" dirty="0"/>
              <a:t>− 2 = 24, </a:t>
            </a:r>
            <a:r>
              <a:rPr lang="en-US" sz="2000" i="1" dirty="0" err="1"/>
              <a:t>t</a:t>
            </a:r>
            <a:r>
              <a:rPr lang="en-US" sz="2000" i="1" baseline="-25000" dirty="0" err="1"/>
              <a:t>df</a:t>
            </a:r>
            <a:r>
              <a:rPr lang="en-US" sz="2000" i="1" dirty="0"/>
              <a:t> </a:t>
            </a:r>
            <a:r>
              <a:rPr lang="en-US" sz="2000" dirty="0"/>
              <a:t>= 8.544.</a:t>
            </a:r>
          </a:p>
          <a:p>
            <a:pPr marL="292608" indent="-292608"/>
            <a:r>
              <a:rPr lang="en-US" sz="2000" dirty="0"/>
              <a:t>The p-value is approximately zero.</a:t>
            </a:r>
          </a:p>
          <a:p>
            <a:pPr marL="292608" indent="-292608"/>
            <a:r>
              <a:rPr lang="en-US" sz="2000" dirty="0"/>
              <a:t>At the 5% significance level, we conclude the population correlation coefficient between debt and income differs from zero.</a:t>
            </a:r>
            <a:endParaRPr lang="en-IN" sz="2000" dirty="0"/>
          </a:p>
        </p:txBody>
      </p:sp>
    </p:spTree>
    <p:extLst>
      <p:ext uri="{BB962C8B-B14F-4D97-AF65-F5344CB8AC3E}">
        <p14:creationId xmlns:p14="http://schemas.microsoft.com/office/powerpoint/2010/main" val="4020114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48D8E-9680-4148-A376-67FD4D7BD106}"/>
              </a:ext>
            </a:extLst>
          </p:cNvPr>
          <p:cNvSpPr>
            <a:spLocks noGrp="1"/>
          </p:cNvSpPr>
          <p:nvPr>
            <p:ph type="title"/>
          </p:nvPr>
        </p:nvSpPr>
        <p:spPr/>
        <p:txBody>
          <a:bodyPr>
            <a:normAutofit fontScale="90000"/>
          </a:bodyPr>
          <a:lstStyle/>
          <a:p>
            <a:r>
              <a:rPr lang="en-US" dirty="0"/>
              <a:t>14.1 Hypothesis Test for the Correlation Coefficient </a:t>
            </a:r>
            <a:r>
              <a:rPr lang="en-US" sz="1100" dirty="0"/>
              <a:t>7</a:t>
            </a:r>
            <a:endParaRPr lang="en-IN" dirty="0"/>
          </a:p>
        </p:txBody>
      </p:sp>
      <p:sp>
        <p:nvSpPr>
          <p:cNvPr id="3" name="Content Placeholder 2">
            <a:extLst>
              <a:ext uri="{FF2B5EF4-FFF2-40B4-BE49-F238E27FC236}">
                <a16:creationId xmlns:a16="http://schemas.microsoft.com/office/drawing/2014/main" id="{97D9ECE8-12C2-4C0D-84E4-B251A9CA5E3D}"/>
              </a:ext>
            </a:extLst>
          </p:cNvPr>
          <p:cNvSpPr>
            <a:spLocks noGrp="1"/>
          </p:cNvSpPr>
          <p:nvPr>
            <p:ph idx="1"/>
          </p:nvPr>
        </p:nvSpPr>
        <p:spPr>
          <a:xfrm>
            <a:off x="457200" y="1600201"/>
            <a:ext cx="8229600" cy="783235"/>
          </a:xfrm>
        </p:spPr>
        <p:txBody>
          <a:bodyPr>
            <a:normAutofit/>
          </a:bodyPr>
          <a:lstStyle/>
          <a:p>
            <a:pPr marL="0" indent="0">
              <a:spcBef>
                <a:spcPts val="500"/>
              </a:spcBef>
              <a:buNone/>
            </a:pPr>
            <a:r>
              <a:rPr lang="en-US" sz="2000" dirty="0"/>
              <a:t>Example: introductory case.</a:t>
            </a:r>
          </a:p>
          <a:p>
            <a:pPr marL="0" indent="0">
              <a:spcBef>
                <a:spcPts val="500"/>
              </a:spcBef>
              <a:buNone/>
            </a:pPr>
            <a:r>
              <a:rPr lang="en-US" sz="2000" dirty="0"/>
              <a:t>With Excel.</a:t>
            </a:r>
            <a:endParaRPr lang="en-IN" sz="2000" dirty="0"/>
          </a:p>
        </p:txBody>
      </p:sp>
      <p:sp>
        <p:nvSpPr>
          <p:cNvPr id="4" name="Content Placeholder 3">
            <a:extLst>
              <a:ext uri="{FF2B5EF4-FFF2-40B4-BE49-F238E27FC236}">
                <a16:creationId xmlns:a16="http://schemas.microsoft.com/office/drawing/2014/main" id="{33E5D206-F77D-4008-BC5D-33022DC1B8B9}"/>
              </a:ext>
            </a:extLst>
          </p:cNvPr>
          <p:cNvSpPr>
            <a:spLocks noGrp="1"/>
          </p:cNvSpPr>
          <p:nvPr>
            <p:ph idx="10"/>
          </p:nvPr>
        </p:nvSpPr>
        <p:spPr>
          <a:xfrm>
            <a:off x="457200" y="2438401"/>
            <a:ext cx="8229600" cy="1009338"/>
          </a:xfrm>
        </p:spPr>
        <p:txBody>
          <a:bodyPr>
            <a:normAutofit/>
          </a:bodyPr>
          <a:lstStyle/>
          <a:p>
            <a:pPr marL="292608" indent="-292608">
              <a:lnSpc>
                <a:spcPct val="90000"/>
              </a:lnSpc>
              <a:spcBef>
                <a:spcPts val="500"/>
              </a:spcBef>
            </a:pPr>
            <a:r>
              <a:rPr lang="en-US" sz="1800" dirty="0"/>
              <a:t>Use CORREL to find the correlation.</a:t>
            </a:r>
          </a:p>
          <a:p>
            <a:pPr marL="292608" indent="-292608">
              <a:lnSpc>
                <a:spcPct val="90000"/>
              </a:lnSpc>
              <a:spcBef>
                <a:spcPts val="500"/>
              </a:spcBef>
            </a:pPr>
            <a:r>
              <a:rPr lang="en-US" sz="1800" dirty="0"/>
              <a:t>Implement the test statistic.</a:t>
            </a:r>
          </a:p>
          <a:p>
            <a:pPr marL="292608" indent="-292608">
              <a:lnSpc>
                <a:spcPct val="90000"/>
              </a:lnSpc>
              <a:spcBef>
                <a:spcPts val="500"/>
              </a:spcBef>
            </a:pPr>
            <a:r>
              <a:rPr lang="en-US" sz="1800" dirty="0"/>
              <a:t>Use T.DIST.RT to find the </a:t>
            </a:r>
            <a:r>
              <a:rPr lang="en-US" sz="1800" i="1" dirty="0"/>
              <a:t>p</a:t>
            </a:r>
            <a:r>
              <a:rPr lang="en-US" sz="1800" dirty="0"/>
              <a:t>-value.</a:t>
            </a:r>
            <a:endParaRPr lang="en-IN" sz="1800" dirty="0"/>
          </a:p>
        </p:txBody>
      </p:sp>
      <p:sp>
        <p:nvSpPr>
          <p:cNvPr id="5" name="Content Placeholder 4">
            <a:extLst>
              <a:ext uri="{FF2B5EF4-FFF2-40B4-BE49-F238E27FC236}">
                <a16:creationId xmlns:a16="http://schemas.microsoft.com/office/drawing/2014/main" id="{33956377-18E4-488A-B0D4-7DF833ADBB59}"/>
              </a:ext>
            </a:extLst>
          </p:cNvPr>
          <p:cNvSpPr>
            <a:spLocks noGrp="1"/>
          </p:cNvSpPr>
          <p:nvPr>
            <p:ph idx="11"/>
          </p:nvPr>
        </p:nvSpPr>
        <p:spPr>
          <a:xfrm>
            <a:off x="457200" y="3458981"/>
            <a:ext cx="1101777" cy="423471"/>
          </a:xfrm>
        </p:spPr>
        <p:txBody>
          <a:bodyPr>
            <a:normAutofit/>
          </a:bodyPr>
          <a:lstStyle/>
          <a:p>
            <a:pPr marL="0" indent="0">
              <a:buNone/>
            </a:pPr>
            <a:r>
              <a:rPr lang="en-US" sz="2000" dirty="0"/>
              <a:t>With R</a:t>
            </a:r>
            <a:endParaRPr lang="en-IN" sz="2000" dirty="0"/>
          </a:p>
        </p:txBody>
      </p:sp>
      <p:pic>
        <p:nvPicPr>
          <p:cNvPr id="7" name="Picture 6" descr="A 1 line program code. ">
            <a:extLst>
              <a:ext uri="{FF2B5EF4-FFF2-40B4-BE49-F238E27FC236}">
                <a16:creationId xmlns:a16="http://schemas.microsoft.com/office/drawing/2014/main" id="{AD0A2F5E-AD8C-4909-BB26-10A2E9705D9F}"/>
              </a:ext>
            </a:extLst>
          </p:cNvPr>
          <p:cNvPicPr>
            <a:picLocks noChangeAspect="1"/>
          </p:cNvPicPr>
          <p:nvPr/>
        </p:nvPicPr>
        <p:blipFill>
          <a:blip r:embed="rId2"/>
          <a:stretch>
            <a:fillRect/>
          </a:stretch>
        </p:blipFill>
        <p:spPr>
          <a:xfrm>
            <a:off x="2052144" y="3579158"/>
            <a:ext cx="5769211" cy="401725"/>
          </a:xfrm>
          <a:prstGeom prst="rect">
            <a:avLst/>
          </a:prstGeom>
        </p:spPr>
      </p:pic>
      <p:pic>
        <p:nvPicPr>
          <p:cNvPr id="8" name="Picture 7" descr="A 9 line program code.">
            <a:extLst>
              <a:ext uri="{FF2B5EF4-FFF2-40B4-BE49-F238E27FC236}">
                <a16:creationId xmlns:a16="http://schemas.microsoft.com/office/drawing/2014/main" id="{E04B6CB6-C606-4ADB-8215-C551133FF6AE}"/>
              </a:ext>
            </a:extLst>
          </p:cNvPr>
          <p:cNvPicPr>
            <a:picLocks noChangeAspect="1"/>
          </p:cNvPicPr>
          <p:nvPr/>
        </p:nvPicPr>
        <p:blipFill>
          <a:blip r:embed="rId3"/>
          <a:stretch>
            <a:fillRect/>
          </a:stretch>
        </p:blipFill>
        <p:spPr>
          <a:xfrm>
            <a:off x="1978596" y="3992913"/>
            <a:ext cx="5455142" cy="1798174"/>
          </a:xfrm>
          <a:prstGeom prst="rect">
            <a:avLst/>
          </a:prstGeom>
        </p:spPr>
      </p:pic>
      <p:sp>
        <p:nvSpPr>
          <p:cNvPr id="9" name="Content Placeholder 9"/>
          <p:cNvSpPr>
            <a:spLocks noGrp="1"/>
          </p:cNvSpPr>
          <p:nvPr>
            <p:ph sz="quarter" idx="12"/>
          </p:nvPr>
        </p:nvSpPr>
        <p:spPr>
          <a:xfrm>
            <a:off x="1524000" y="5791200"/>
            <a:ext cx="5638800" cy="228600"/>
          </a:xfrm>
        </p:spPr>
        <p:txBody>
          <a:bodyPr/>
          <a:lstStyle/>
          <a:p>
            <a:r>
              <a:rPr lang="en-US" dirty="0">
                <a:hlinkClick r:id="rId4" action="ppaction://hlinksldjump"/>
              </a:rPr>
              <a:t>Access the text alternative for slide images.</a:t>
            </a:r>
            <a:endParaRPr lang="en-US" dirty="0"/>
          </a:p>
        </p:txBody>
      </p:sp>
    </p:spTree>
    <p:extLst>
      <p:ext uri="{BB962C8B-B14F-4D97-AF65-F5344CB8AC3E}">
        <p14:creationId xmlns:p14="http://schemas.microsoft.com/office/powerpoint/2010/main" val="387607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F47D-1136-4E75-8377-31781F001561}"/>
              </a:ext>
            </a:extLst>
          </p:cNvPr>
          <p:cNvSpPr>
            <a:spLocks noGrp="1"/>
          </p:cNvSpPr>
          <p:nvPr>
            <p:ph type="title"/>
          </p:nvPr>
        </p:nvSpPr>
        <p:spPr/>
        <p:txBody>
          <a:bodyPr>
            <a:normAutofit fontScale="90000"/>
          </a:bodyPr>
          <a:lstStyle/>
          <a:p>
            <a:r>
              <a:rPr lang="en-US" dirty="0"/>
              <a:t>14.1 Hypothesis Test for the Correlation Coefficient </a:t>
            </a:r>
            <a:r>
              <a:rPr lang="en-US" sz="1100" dirty="0"/>
              <a:t>8</a:t>
            </a:r>
            <a:endParaRPr lang="en-IN" dirty="0"/>
          </a:p>
        </p:txBody>
      </p:sp>
      <p:sp>
        <p:nvSpPr>
          <p:cNvPr id="3" name="Content Placeholder 2">
            <a:extLst>
              <a:ext uri="{FF2B5EF4-FFF2-40B4-BE49-F238E27FC236}">
                <a16:creationId xmlns:a16="http://schemas.microsoft.com/office/drawing/2014/main" id="{CA7097C4-8D78-4C11-B908-ACCEF16819D5}"/>
              </a:ext>
            </a:extLst>
          </p:cNvPr>
          <p:cNvSpPr>
            <a:spLocks noGrp="1"/>
          </p:cNvSpPr>
          <p:nvPr>
            <p:ph idx="1"/>
          </p:nvPr>
        </p:nvSpPr>
        <p:spPr/>
        <p:txBody>
          <a:bodyPr>
            <a:normAutofit/>
          </a:bodyPr>
          <a:lstStyle/>
          <a:p>
            <a:pPr>
              <a:lnSpc>
                <a:spcPct val="90000"/>
              </a:lnSpc>
            </a:pPr>
            <a:r>
              <a:rPr lang="en-US" sz="2400" dirty="0"/>
              <a:t>The correlation coefficient captures only a linear relationship.</a:t>
            </a:r>
          </a:p>
          <a:p>
            <a:pPr>
              <a:lnSpc>
                <a:spcPct val="90000"/>
              </a:lnSpc>
            </a:pPr>
            <a:r>
              <a:rPr lang="en-US" sz="2400" dirty="0"/>
              <a:t>The correlation coefficient may not be a reliable measure in the presence of outliers.</a:t>
            </a:r>
          </a:p>
          <a:p>
            <a:pPr>
              <a:lnSpc>
                <a:spcPct val="90000"/>
              </a:lnSpc>
            </a:pPr>
            <a:r>
              <a:rPr lang="en-US" sz="2400" dirty="0"/>
              <a:t>Correlation does not imply causation.</a:t>
            </a:r>
          </a:p>
          <a:p>
            <a:pPr>
              <a:lnSpc>
                <a:spcPct val="90000"/>
              </a:lnSpc>
            </a:pPr>
            <a:r>
              <a:rPr lang="en-US" sz="2400" dirty="0"/>
              <a:t>Even if two variables are highly correlated, one does not necessarily cause the other.</a:t>
            </a:r>
          </a:p>
          <a:p>
            <a:pPr>
              <a:lnSpc>
                <a:spcPct val="90000"/>
              </a:lnSpc>
            </a:pPr>
            <a:r>
              <a:rPr lang="en-US" sz="2400" dirty="0"/>
              <a:t>The correlation cannot be used for prediction.</a:t>
            </a:r>
          </a:p>
          <a:p>
            <a:pPr>
              <a:lnSpc>
                <a:spcPct val="90000"/>
              </a:lnSpc>
            </a:pPr>
            <a:r>
              <a:rPr lang="en-US" sz="2400" dirty="0"/>
              <a:t>To predict values, we need a model.</a:t>
            </a:r>
            <a:endParaRPr lang="en-IN" sz="2400" dirty="0"/>
          </a:p>
        </p:txBody>
      </p:sp>
    </p:spTree>
    <p:extLst>
      <p:ext uri="{BB962C8B-B14F-4D97-AF65-F5344CB8AC3E}">
        <p14:creationId xmlns:p14="http://schemas.microsoft.com/office/powerpoint/2010/main" val="1172922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3C0B5-E167-42D3-8A46-B081BB09A0D1}"/>
              </a:ext>
            </a:extLst>
          </p:cNvPr>
          <p:cNvSpPr>
            <a:spLocks noGrp="1"/>
          </p:cNvSpPr>
          <p:nvPr>
            <p:ph type="title"/>
          </p:nvPr>
        </p:nvSpPr>
        <p:spPr/>
        <p:txBody>
          <a:bodyPr/>
          <a:lstStyle/>
          <a:p>
            <a:r>
              <a:rPr lang="en-US" dirty="0"/>
              <a:t>14.2 The Linear Regression Model </a:t>
            </a:r>
            <a:r>
              <a:rPr lang="en-US" sz="1000" dirty="0"/>
              <a:t>1</a:t>
            </a:r>
            <a:endParaRPr lang="en-IN" sz="1000" dirty="0"/>
          </a:p>
        </p:txBody>
      </p:sp>
      <p:sp>
        <p:nvSpPr>
          <p:cNvPr id="3" name="Content Placeholder 2">
            <a:extLst>
              <a:ext uri="{FF2B5EF4-FFF2-40B4-BE49-F238E27FC236}">
                <a16:creationId xmlns:a16="http://schemas.microsoft.com/office/drawing/2014/main" id="{1CB9E561-545E-4FC5-B2D1-99190C78D6B8}"/>
              </a:ext>
            </a:extLst>
          </p:cNvPr>
          <p:cNvSpPr>
            <a:spLocks noGrp="1"/>
          </p:cNvSpPr>
          <p:nvPr>
            <p:ph idx="1"/>
          </p:nvPr>
        </p:nvSpPr>
        <p:spPr>
          <a:xfrm>
            <a:off x="457200" y="1600201"/>
            <a:ext cx="8229600" cy="2447143"/>
          </a:xfrm>
        </p:spPr>
        <p:txBody>
          <a:bodyPr>
            <a:normAutofit/>
          </a:bodyPr>
          <a:lstStyle/>
          <a:p>
            <a:pPr marL="0" indent="0">
              <a:buNone/>
            </a:pPr>
            <a:r>
              <a:rPr lang="en-US" sz="2400" dirty="0"/>
              <a:t>Regression analysis is one of the most widely used methodologies in business.</a:t>
            </a:r>
          </a:p>
          <a:p>
            <a:pPr marL="0" indent="0">
              <a:buNone/>
            </a:pPr>
            <a:r>
              <a:rPr lang="en-US" sz="2400" dirty="0"/>
              <a:t>One variable, called the response variable, is influenced by other variables, called the explanatory variables.</a:t>
            </a:r>
          </a:p>
          <a:p>
            <a:pPr marL="292608" indent="-292608">
              <a:lnSpc>
                <a:spcPct val="90000"/>
              </a:lnSpc>
            </a:pPr>
            <a:r>
              <a:rPr lang="en-US" sz="2200" dirty="0"/>
              <a:t>Explanatory = input.</a:t>
            </a:r>
          </a:p>
          <a:p>
            <a:pPr marL="292608" indent="-292608">
              <a:lnSpc>
                <a:spcPct val="90000"/>
              </a:lnSpc>
            </a:pPr>
            <a:r>
              <a:rPr lang="en-US" sz="2200" dirty="0"/>
              <a:t>Response = target.</a:t>
            </a:r>
            <a:endParaRPr lang="en-IN" sz="2200" dirty="0"/>
          </a:p>
        </p:txBody>
      </p:sp>
      <p:sp>
        <p:nvSpPr>
          <p:cNvPr id="4" name="Content Placeholder 3">
            <a:extLst>
              <a:ext uri="{FF2B5EF4-FFF2-40B4-BE49-F238E27FC236}">
                <a16:creationId xmlns:a16="http://schemas.microsoft.com/office/drawing/2014/main" id="{F9753CB6-DF11-4F99-8430-8D42E52583AC}"/>
              </a:ext>
            </a:extLst>
          </p:cNvPr>
          <p:cNvSpPr>
            <a:spLocks noGrp="1"/>
          </p:cNvSpPr>
          <p:nvPr>
            <p:ph idx="10"/>
          </p:nvPr>
        </p:nvSpPr>
        <p:spPr>
          <a:xfrm>
            <a:off x="457200" y="4153707"/>
            <a:ext cx="8229600" cy="1637493"/>
          </a:xfrm>
        </p:spPr>
        <p:txBody>
          <a:bodyPr>
            <a:normAutofit/>
          </a:bodyPr>
          <a:lstStyle/>
          <a:p>
            <a:pPr marL="0" indent="0">
              <a:buNone/>
            </a:pPr>
            <a:r>
              <a:rPr lang="en-US" sz="2400" dirty="0"/>
              <a:t>Use information on the explanatory variables to predict/or describe changes in the response variable.</a:t>
            </a:r>
          </a:p>
          <a:p>
            <a:pPr marL="0" indent="0">
              <a:buNone/>
            </a:pPr>
            <a:r>
              <a:rPr lang="en-US" sz="2400" dirty="0"/>
              <a:t>Allows us to make predictions regarding the response variable.</a:t>
            </a:r>
            <a:endParaRPr lang="en-IN" sz="2400" dirty="0"/>
          </a:p>
        </p:txBody>
      </p:sp>
    </p:spTree>
    <p:extLst>
      <p:ext uri="{BB962C8B-B14F-4D97-AF65-F5344CB8AC3E}">
        <p14:creationId xmlns:p14="http://schemas.microsoft.com/office/powerpoint/2010/main" val="2570866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B6002-CD2E-4FB8-8E98-AD6B2290129C}"/>
              </a:ext>
            </a:extLst>
          </p:cNvPr>
          <p:cNvSpPr>
            <a:spLocks noGrp="1"/>
          </p:cNvSpPr>
          <p:nvPr>
            <p:ph type="title"/>
          </p:nvPr>
        </p:nvSpPr>
        <p:spPr/>
        <p:txBody>
          <a:bodyPr/>
          <a:lstStyle/>
          <a:p>
            <a:r>
              <a:rPr lang="en-US" dirty="0"/>
              <a:t>14.2 The Linear Regression Model </a:t>
            </a:r>
            <a:r>
              <a:rPr lang="en-US" sz="1000" dirty="0"/>
              <a:t>2</a:t>
            </a:r>
            <a:endParaRPr lang="en-IN" dirty="0"/>
          </a:p>
        </p:txBody>
      </p:sp>
      <p:sp>
        <p:nvSpPr>
          <p:cNvPr id="3" name="Content Placeholder 2">
            <a:extLst>
              <a:ext uri="{FF2B5EF4-FFF2-40B4-BE49-F238E27FC236}">
                <a16:creationId xmlns:a16="http://schemas.microsoft.com/office/drawing/2014/main" id="{E3EE6EF3-1DDE-4C79-BC68-1E3522C6E308}"/>
              </a:ext>
            </a:extLst>
          </p:cNvPr>
          <p:cNvSpPr>
            <a:spLocks noGrp="1"/>
          </p:cNvSpPr>
          <p:nvPr>
            <p:ph idx="1"/>
          </p:nvPr>
        </p:nvSpPr>
        <p:spPr>
          <a:xfrm>
            <a:off x="457200" y="1600200"/>
            <a:ext cx="8229600" cy="4267199"/>
          </a:xfrm>
        </p:spPr>
        <p:txBody>
          <a:bodyPr>
            <a:normAutofit/>
          </a:bodyPr>
          <a:lstStyle/>
          <a:p>
            <a:pPr>
              <a:lnSpc>
                <a:spcPct val="90000"/>
              </a:lnSpc>
            </a:pPr>
            <a:r>
              <a:rPr lang="en-US" sz="2400" dirty="0"/>
              <a:t>Just like correlation, regression has limitations.</a:t>
            </a:r>
          </a:p>
          <a:p>
            <a:pPr>
              <a:lnSpc>
                <a:spcPct val="90000"/>
              </a:lnSpc>
            </a:pPr>
            <a:r>
              <a:rPr lang="en-US" sz="2400" dirty="0"/>
              <a:t>A regression model appears to search for causality when it basically detects correlation.</a:t>
            </a:r>
          </a:p>
          <a:p>
            <a:pPr>
              <a:lnSpc>
                <a:spcPct val="90000"/>
              </a:lnSpc>
            </a:pPr>
            <a:r>
              <a:rPr lang="en-US" sz="2400" dirty="0"/>
              <a:t>We cannot use standard regression analysis to establish cause-and-effect relationships.</a:t>
            </a:r>
          </a:p>
          <a:p>
            <a:pPr>
              <a:lnSpc>
                <a:spcPct val="90000"/>
              </a:lnSpc>
            </a:pPr>
            <a:r>
              <a:rPr lang="en-US" sz="2400" dirty="0"/>
              <a:t>Causality can only be established through randomized experiments and/or advanced statistical models, which are outside the scope of this text.</a:t>
            </a:r>
            <a:endParaRPr lang="en-IN" sz="2400" dirty="0"/>
          </a:p>
        </p:txBody>
      </p:sp>
    </p:spTree>
    <p:extLst>
      <p:ext uri="{BB962C8B-B14F-4D97-AF65-F5344CB8AC3E}">
        <p14:creationId xmlns:p14="http://schemas.microsoft.com/office/powerpoint/2010/main" val="434234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B6002-CD2E-4FB8-8E98-AD6B2290129C}"/>
              </a:ext>
            </a:extLst>
          </p:cNvPr>
          <p:cNvSpPr>
            <a:spLocks noGrp="1"/>
          </p:cNvSpPr>
          <p:nvPr>
            <p:ph type="title"/>
          </p:nvPr>
        </p:nvSpPr>
        <p:spPr/>
        <p:txBody>
          <a:bodyPr/>
          <a:lstStyle/>
          <a:p>
            <a:r>
              <a:rPr lang="en-US" dirty="0"/>
              <a:t>14.2 The Linear Regression Model </a:t>
            </a:r>
            <a:r>
              <a:rPr lang="en-US" sz="1000" dirty="0"/>
              <a:t>3</a:t>
            </a:r>
            <a:endParaRPr lang="en-IN" dirty="0"/>
          </a:p>
        </p:txBody>
      </p:sp>
      <p:sp>
        <p:nvSpPr>
          <p:cNvPr id="3" name="Content Placeholder 2">
            <a:extLst>
              <a:ext uri="{FF2B5EF4-FFF2-40B4-BE49-F238E27FC236}">
                <a16:creationId xmlns:a16="http://schemas.microsoft.com/office/drawing/2014/main" id="{E3EE6EF3-1DDE-4C79-BC68-1E3522C6E308}"/>
              </a:ext>
            </a:extLst>
          </p:cNvPr>
          <p:cNvSpPr>
            <a:spLocks noGrp="1"/>
          </p:cNvSpPr>
          <p:nvPr>
            <p:ph idx="1"/>
          </p:nvPr>
        </p:nvSpPr>
        <p:spPr>
          <a:xfrm>
            <a:off x="457200" y="1600200"/>
            <a:ext cx="8229600" cy="4267199"/>
          </a:xfrm>
        </p:spPr>
        <p:txBody>
          <a:bodyPr>
            <a:normAutofit/>
          </a:bodyPr>
          <a:lstStyle/>
          <a:p>
            <a:pPr>
              <a:lnSpc>
                <a:spcPct val="90000"/>
              </a:lnSpc>
            </a:pPr>
            <a:r>
              <a:rPr lang="en-US" sz="2400" dirty="0"/>
              <a:t>No matter the response, we cannot expect to predict its exact value.</a:t>
            </a:r>
          </a:p>
          <a:p>
            <a:pPr>
              <a:lnSpc>
                <a:spcPct val="90000"/>
              </a:lnSpc>
            </a:pPr>
            <a:r>
              <a:rPr lang="en-US" sz="2400" dirty="0"/>
              <a:t>If the value of the response variable is uniquely determined by the values of the explanatory variables, we say that the relationship is deterministic.</a:t>
            </a:r>
          </a:p>
          <a:p>
            <a:pPr>
              <a:lnSpc>
                <a:spcPct val="90000"/>
              </a:lnSpc>
            </a:pPr>
            <a:r>
              <a:rPr lang="en-US" sz="2400" dirty="0"/>
              <a:t>In most fields, we find that the relationship between the explanatory variables and the response is stochastic.</a:t>
            </a:r>
          </a:p>
          <a:p>
            <a:pPr>
              <a:lnSpc>
                <a:spcPct val="90000"/>
              </a:lnSpc>
            </a:pPr>
            <a:r>
              <a:rPr lang="en-US" sz="2400" dirty="0"/>
              <a:t>This is the result of omitting relevant variables (sometimes not measurable) that influence the response variable.</a:t>
            </a:r>
            <a:endParaRPr lang="en-IN" sz="2400" dirty="0"/>
          </a:p>
        </p:txBody>
      </p:sp>
    </p:spTree>
    <p:extLst>
      <p:ext uri="{BB962C8B-B14F-4D97-AF65-F5344CB8AC3E}">
        <p14:creationId xmlns:p14="http://schemas.microsoft.com/office/powerpoint/2010/main" val="2677442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C1D43-C28C-466C-89E7-E8CE0EC0B15B}"/>
              </a:ext>
            </a:extLst>
          </p:cNvPr>
          <p:cNvSpPr>
            <a:spLocks noGrp="1"/>
          </p:cNvSpPr>
          <p:nvPr>
            <p:ph type="title"/>
          </p:nvPr>
        </p:nvSpPr>
        <p:spPr/>
        <p:txBody>
          <a:bodyPr/>
          <a:lstStyle/>
          <a:p>
            <a:r>
              <a:rPr lang="en-US" dirty="0"/>
              <a:t>14.2 The Linear Regression Model </a:t>
            </a:r>
            <a:r>
              <a:rPr lang="en-US" sz="1000" dirty="0"/>
              <a:t>4</a:t>
            </a:r>
            <a:endParaRPr lang="en-IN" dirty="0"/>
          </a:p>
        </p:txBody>
      </p:sp>
      <p:sp>
        <p:nvSpPr>
          <p:cNvPr id="3" name="Content Placeholder 2">
            <a:extLst>
              <a:ext uri="{FF2B5EF4-FFF2-40B4-BE49-F238E27FC236}">
                <a16:creationId xmlns:a16="http://schemas.microsoft.com/office/drawing/2014/main" id="{6BB14E4E-670E-4749-956F-E73177399094}"/>
              </a:ext>
            </a:extLst>
          </p:cNvPr>
          <p:cNvSpPr>
            <a:spLocks noGrp="1"/>
          </p:cNvSpPr>
          <p:nvPr>
            <p:ph idx="1"/>
          </p:nvPr>
        </p:nvSpPr>
        <p:spPr>
          <a:xfrm>
            <a:off x="457200" y="1600202"/>
            <a:ext cx="8229600" cy="1262920"/>
          </a:xfrm>
        </p:spPr>
        <p:txBody>
          <a:bodyPr/>
          <a:lstStyle/>
          <a:p>
            <a:pPr marL="0" indent="0">
              <a:buNone/>
            </a:pPr>
            <a:r>
              <a:rPr lang="en-US" sz="2400" dirty="0"/>
              <a:t>Develop a mathematical model that captures the relationship between the response variable and explanatory variables.</a:t>
            </a:r>
          </a:p>
          <a:p>
            <a:pPr marL="292608" indent="-292608">
              <a:lnSpc>
                <a:spcPct val="90000"/>
              </a:lnSpc>
              <a:spcBef>
                <a:spcPts val="500"/>
              </a:spcBef>
            </a:pPr>
            <a:r>
              <a:rPr lang="en-US" sz="2200" dirty="0"/>
              <a:t>The target or response is denoted as </a:t>
            </a:r>
            <a:r>
              <a:rPr lang="en-US" sz="2200" i="1" dirty="0"/>
              <a:t>y.</a:t>
            </a:r>
            <a:endParaRPr lang="en-IN" sz="2200" i="1" dirty="0"/>
          </a:p>
        </p:txBody>
      </p:sp>
      <p:sp>
        <p:nvSpPr>
          <p:cNvPr id="4" name="Content Placeholder 3">
            <a:extLst>
              <a:ext uri="{FF2B5EF4-FFF2-40B4-BE49-F238E27FC236}">
                <a16:creationId xmlns:a16="http://schemas.microsoft.com/office/drawing/2014/main" id="{DC974802-0F5D-4AE3-94EF-52B3674495AF}"/>
              </a:ext>
            </a:extLst>
          </p:cNvPr>
          <p:cNvSpPr>
            <a:spLocks noGrp="1"/>
          </p:cNvSpPr>
          <p:nvPr>
            <p:ph idx="10"/>
          </p:nvPr>
        </p:nvSpPr>
        <p:spPr>
          <a:xfrm>
            <a:off x="457200" y="2895601"/>
            <a:ext cx="5853659" cy="432216"/>
          </a:xfrm>
        </p:spPr>
        <p:txBody>
          <a:bodyPr>
            <a:normAutofit/>
          </a:bodyPr>
          <a:lstStyle/>
          <a:p>
            <a:pPr marL="292608" indent="-292608">
              <a:lnSpc>
                <a:spcPct val="90000"/>
              </a:lnSpc>
              <a:spcBef>
                <a:spcPts val="500"/>
              </a:spcBef>
            </a:pPr>
            <a:r>
              <a:rPr lang="en-US" sz="2200" dirty="0"/>
              <a:t>The input or predictor variables are denoted as</a:t>
            </a:r>
            <a:endParaRPr lang="en-IN" sz="2200" dirty="0"/>
          </a:p>
        </p:txBody>
      </p:sp>
      <p:graphicFrame>
        <p:nvGraphicFramePr>
          <p:cNvPr id="7" name="Object 6">
            <a:extLst>
              <a:ext uri="{FF2B5EF4-FFF2-40B4-BE49-F238E27FC236}">
                <a16:creationId xmlns:a16="http://schemas.microsoft.com/office/drawing/2014/main" id="{03616EC4-19F3-4D6E-B5E4-132270F12E39}"/>
              </a:ext>
            </a:extLst>
          </p:cNvPr>
          <p:cNvGraphicFramePr>
            <a:graphicFrameLocks noChangeAspect="1"/>
          </p:cNvGraphicFramePr>
          <p:nvPr>
            <p:extLst>
              <p:ext uri="{D42A27DB-BD31-4B8C-83A1-F6EECF244321}">
                <p14:modId xmlns:p14="http://schemas.microsoft.com/office/powerpoint/2010/main" val="874755506"/>
              </p:ext>
            </p:extLst>
          </p:nvPr>
        </p:nvGraphicFramePr>
        <p:xfrm>
          <a:off x="6307138" y="2897188"/>
          <a:ext cx="1358900" cy="368300"/>
        </p:xfrm>
        <a:graphic>
          <a:graphicData uri="http://schemas.openxmlformats.org/presentationml/2006/ole">
            <mc:AlternateContent xmlns:mc="http://schemas.openxmlformats.org/markup-compatibility/2006">
              <mc:Choice xmlns:v="urn:schemas-microsoft-com:vml" Requires="v">
                <p:oleObj name="Equation" r:id="rId2" imgW="1358640" imgH="368280" progId="Equation.DSMT4">
                  <p:embed/>
                </p:oleObj>
              </mc:Choice>
              <mc:Fallback>
                <p:oleObj name="Equation" r:id="rId2" imgW="1358640" imgH="368280" progId="Equation.DSMT4">
                  <p:embed/>
                  <p:pic>
                    <p:nvPicPr>
                      <p:cNvPr id="0" name=""/>
                      <p:cNvPicPr/>
                      <p:nvPr/>
                    </p:nvPicPr>
                    <p:blipFill>
                      <a:blip r:embed="rId3"/>
                      <a:stretch>
                        <a:fillRect/>
                      </a:stretch>
                    </p:blipFill>
                    <p:spPr>
                      <a:xfrm>
                        <a:off x="6307138" y="2897188"/>
                        <a:ext cx="1358900" cy="3683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6B462F2A-9768-47F7-A084-E46E370190A0}"/>
              </a:ext>
            </a:extLst>
          </p:cNvPr>
          <p:cNvSpPr>
            <a:spLocks noGrp="1"/>
          </p:cNvSpPr>
          <p:nvPr>
            <p:ph idx="11"/>
          </p:nvPr>
        </p:nvSpPr>
        <p:spPr>
          <a:xfrm>
            <a:off x="457200" y="3505200"/>
            <a:ext cx="8229600" cy="2362200"/>
          </a:xfrm>
        </p:spPr>
        <p:txBody>
          <a:bodyPr/>
          <a:lstStyle/>
          <a:p>
            <a:pPr marL="0" indent="0">
              <a:buNone/>
            </a:pPr>
            <a:r>
              <a:rPr lang="en-US" sz="2400" dirty="0"/>
              <a:t>A linear regression model has two components.</a:t>
            </a:r>
          </a:p>
          <a:p>
            <a:pPr marL="292608" indent="-292608">
              <a:lnSpc>
                <a:spcPct val="90000"/>
              </a:lnSpc>
              <a:spcBef>
                <a:spcPts val="500"/>
              </a:spcBef>
            </a:pPr>
            <a:r>
              <a:rPr lang="en-US" sz="2200" dirty="0"/>
              <a:t>Deterministic: approximates the relationship we want to model.</a:t>
            </a:r>
          </a:p>
          <a:p>
            <a:pPr marL="292608" indent="-292608">
              <a:lnSpc>
                <a:spcPct val="90000"/>
              </a:lnSpc>
              <a:spcBef>
                <a:spcPts val="500"/>
              </a:spcBef>
            </a:pPr>
            <a:r>
              <a:rPr lang="en-US" sz="2200" dirty="0"/>
              <a:t>Stochastic: random error term.</a:t>
            </a:r>
            <a:endParaRPr lang="en-IN" sz="2200" dirty="0"/>
          </a:p>
        </p:txBody>
      </p:sp>
    </p:spTree>
    <p:extLst>
      <p:ext uri="{BB962C8B-B14F-4D97-AF65-F5344CB8AC3E}">
        <p14:creationId xmlns:p14="http://schemas.microsoft.com/office/powerpoint/2010/main" val="3753034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7C654-4929-4959-B9AB-1F85B7C24024}"/>
              </a:ext>
            </a:extLst>
          </p:cNvPr>
          <p:cNvSpPr>
            <a:spLocks noGrp="1"/>
          </p:cNvSpPr>
          <p:nvPr>
            <p:ph type="title"/>
          </p:nvPr>
        </p:nvSpPr>
        <p:spPr/>
        <p:txBody>
          <a:bodyPr/>
          <a:lstStyle/>
          <a:p>
            <a:r>
              <a:rPr lang="en-US" dirty="0"/>
              <a:t>14.2 The Linear Regression Model </a:t>
            </a:r>
            <a:r>
              <a:rPr lang="en-US" sz="1000" dirty="0"/>
              <a:t>5</a:t>
            </a:r>
            <a:endParaRPr lang="en-IN" dirty="0"/>
          </a:p>
        </p:txBody>
      </p:sp>
      <p:sp>
        <p:nvSpPr>
          <p:cNvPr id="3" name="Content Placeholder 2">
            <a:extLst>
              <a:ext uri="{FF2B5EF4-FFF2-40B4-BE49-F238E27FC236}">
                <a16:creationId xmlns:a16="http://schemas.microsoft.com/office/drawing/2014/main" id="{AA31DD2A-97AC-436E-A727-9022F7C045D4}"/>
              </a:ext>
            </a:extLst>
          </p:cNvPr>
          <p:cNvSpPr>
            <a:spLocks noGrp="1"/>
          </p:cNvSpPr>
          <p:nvPr>
            <p:ph idx="1"/>
          </p:nvPr>
        </p:nvSpPr>
        <p:spPr>
          <a:xfrm>
            <a:off x="457200" y="1600202"/>
            <a:ext cx="8229600" cy="843196"/>
          </a:xfrm>
        </p:spPr>
        <p:txBody>
          <a:bodyPr>
            <a:normAutofit/>
          </a:bodyPr>
          <a:lstStyle/>
          <a:p>
            <a:pPr marL="0" indent="0">
              <a:buNone/>
            </a:pPr>
            <a:r>
              <a:rPr lang="en-US" sz="2400" dirty="0"/>
              <a:t>A simple linear regression model uses only one predictor variable.</a:t>
            </a:r>
          </a:p>
        </p:txBody>
      </p:sp>
      <p:graphicFrame>
        <p:nvGraphicFramePr>
          <p:cNvPr id="15" name="Object 14">
            <a:extLst>
              <a:ext uri="{FF2B5EF4-FFF2-40B4-BE49-F238E27FC236}">
                <a16:creationId xmlns:a16="http://schemas.microsoft.com/office/drawing/2014/main" id="{EA5947C3-A130-448F-88E8-1523DC465C12}"/>
              </a:ext>
            </a:extLst>
          </p:cNvPr>
          <p:cNvGraphicFramePr>
            <a:graphicFrameLocks noChangeAspect="1"/>
          </p:cNvGraphicFramePr>
          <p:nvPr>
            <p:extLst>
              <p:ext uri="{D42A27DB-BD31-4B8C-83A1-F6EECF244321}">
                <p14:modId xmlns:p14="http://schemas.microsoft.com/office/powerpoint/2010/main" val="343501468"/>
              </p:ext>
            </p:extLst>
          </p:nvPr>
        </p:nvGraphicFramePr>
        <p:xfrm>
          <a:off x="3727450" y="2514600"/>
          <a:ext cx="1892300" cy="381000"/>
        </p:xfrm>
        <a:graphic>
          <a:graphicData uri="http://schemas.openxmlformats.org/presentationml/2006/ole">
            <mc:AlternateContent xmlns:mc="http://schemas.openxmlformats.org/markup-compatibility/2006">
              <mc:Choice xmlns:v="urn:schemas-microsoft-com:vml" Requires="v">
                <p:oleObj name="Equation" r:id="rId2" imgW="1892160" imgH="380880" progId="Equation.DSMT4">
                  <p:embed/>
                </p:oleObj>
              </mc:Choice>
              <mc:Fallback>
                <p:oleObj name="Equation" r:id="rId2" imgW="1892160" imgH="380880" progId="Equation.DSMT4">
                  <p:embed/>
                  <p:pic>
                    <p:nvPicPr>
                      <p:cNvPr id="0" name=""/>
                      <p:cNvPicPr/>
                      <p:nvPr/>
                    </p:nvPicPr>
                    <p:blipFill>
                      <a:blip r:embed="rId3"/>
                      <a:stretch>
                        <a:fillRect/>
                      </a:stretch>
                    </p:blipFill>
                    <p:spPr>
                      <a:xfrm>
                        <a:off x="3727450" y="2514600"/>
                        <a:ext cx="1892300" cy="381000"/>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F9D2800E-CC9B-47F7-BB52-D9C7F2F3CEDB}"/>
              </a:ext>
            </a:extLst>
          </p:cNvPr>
          <p:cNvSpPr>
            <a:spLocks noGrp="1"/>
          </p:cNvSpPr>
          <p:nvPr>
            <p:ph idx="10"/>
          </p:nvPr>
        </p:nvSpPr>
        <p:spPr>
          <a:xfrm>
            <a:off x="457200" y="3047999"/>
            <a:ext cx="360531" cy="418475"/>
          </a:xfrm>
        </p:spPr>
        <p:txBody>
          <a:bodyPr>
            <a:normAutofit/>
          </a:bodyPr>
          <a:lstStyle/>
          <a:p>
            <a:pPr marL="292608" indent="-292608">
              <a:lnSpc>
                <a:spcPct val="90000"/>
              </a:lnSpc>
            </a:pPr>
            <a:r>
              <a:rPr lang="en-US" sz="2200" dirty="0"/>
              <a:t> </a:t>
            </a:r>
            <a:endParaRPr lang="en-IN" sz="2200" dirty="0"/>
          </a:p>
        </p:txBody>
      </p:sp>
      <p:graphicFrame>
        <p:nvGraphicFramePr>
          <p:cNvPr id="16" name="Object 15">
            <a:extLst>
              <a:ext uri="{FF2B5EF4-FFF2-40B4-BE49-F238E27FC236}">
                <a16:creationId xmlns:a16="http://schemas.microsoft.com/office/drawing/2014/main" id="{DBEAB116-E2E0-4898-9DB7-FF29420008B9}"/>
              </a:ext>
            </a:extLst>
          </p:cNvPr>
          <p:cNvGraphicFramePr>
            <a:graphicFrameLocks noChangeAspect="1"/>
          </p:cNvGraphicFramePr>
          <p:nvPr>
            <p:extLst>
              <p:ext uri="{D42A27DB-BD31-4B8C-83A1-F6EECF244321}">
                <p14:modId xmlns:p14="http://schemas.microsoft.com/office/powerpoint/2010/main" val="805494439"/>
              </p:ext>
            </p:extLst>
          </p:nvPr>
        </p:nvGraphicFramePr>
        <p:xfrm>
          <a:off x="1000125" y="3049588"/>
          <a:ext cx="279400" cy="368300"/>
        </p:xfrm>
        <a:graphic>
          <a:graphicData uri="http://schemas.openxmlformats.org/presentationml/2006/ole">
            <mc:AlternateContent xmlns:mc="http://schemas.openxmlformats.org/markup-compatibility/2006">
              <mc:Choice xmlns:v="urn:schemas-microsoft-com:vml" Requires="v">
                <p:oleObj name="Equation" r:id="rId4" imgW="279360" imgH="368280" progId="Equation.DSMT4">
                  <p:embed/>
                </p:oleObj>
              </mc:Choice>
              <mc:Fallback>
                <p:oleObj name="Equation" r:id="rId4" imgW="279360" imgH="368280" progId="Equation.DSMT4">
                  <p:embed/>
                  <p:pic>
                    <p:nvPicPr>
                      <p:cNvPr id="0" name=""/>
                      <p:cNvPicPr/>
                      <p:nvPr/>
                    </p:nvPicPr>
                    <p:blipFill>
                      <a:blip r:embed="rId5"/>
                      <a:stretch>
                        <a:fillRect/>
                      </a:stretch>
                    </p:blipFill>
                    <p:spPr>
                      <a:xfrm>
                        <a:off x="1000125" y="3049588"/>
                        <a:ext cx="279400" cy="3683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795F7701-7090-4446-A5E0-23F45CA80F43}"/>
              </a:ext>
            </a:extLst>
          </p:cNvPr>
          <p:cNvSpPr>
            <a:spLocks noGrp="1"/>
          </p:cNvSpPr>
          <p:nvPr>
            <p:ph idx="11"/>
          </p:nvPr>
        </p:nvSpPr>
        <p:spPr>
          <a:xfrm>
            <a:off x="1386590" y="3048000"/>
            <a:ext cx="3124200" cy="418474"/>
          </a:xfrm>
        </p:spPr>
        <p:txBody>
          <a:bodyPr>
            <a:noAutofit/>
          </a:bodyPr>
          <a:lstStyle/>
          <a:p>
            <a:pPr marL="0" indent="0">
              <a:lnSpc>
                <a:spcPct val="90000"/>
              </a:lnSpc>
              <a:buNone/>
            </a:pPr>
            <a:r>
              <a:rPr lang="en-US" sz="2200" dirty="0"/>
              <a:t>is the unknown intercept.</a:t>
            </a:r>
            <a:endParaRPr lang="en-IN" sz="2200" dirty="0"/>
          </a:p>
        </p:txBody>
      </p:sp>
      <p:sp>
        <p:nvSpPr>
          <p:cNvPr id="6" name="Content Placeholder 5">
            <a:extLst>
              <a:ext uri="{FF2B5EF4-FFF2-40B4-BE49-F238E27FC236}">
                <a16:creationId xmlns:a16="http://schemas.microsoft.com/office/drawing/2014/main" id="{2805B8C9-19EF-4857-B4A4-8254E48EB027}"/>
              </a:ext>
            </a:extLst>
          </p:cNvPr>
          <p:cNvSpPr>
            <a:spLocks noGrp="1"/>
          </p:cNvSpPr>
          <p:nvPr>
            <p:ph idx="12"/>
          </p:nvPr>
        </p:nvSpPr>
        <p:spPr>
          <a:xfrm>
            <a:off x="457200" y="3520190"/>
            <a:ext cx="349769" cy="407233"/>
          </a:xfrm>
        </p:spPr>
        <p:txBody>
          <a:bodyPr>
            <a:normAutofit/>
          </a:bodyPr>
          <a:lstStyle/>
          <a:p>
            <a:pPr marL="292608" indent="-292608">
              <a:lnSpc>
                <a:spcPct val="90000"/>
              </a:lnSpc>
            </a:pPr>
            <a:r>
              <a:rPr lang="en-US" sz="2200" dirty="0"/>
              <a:t> </a:t>
            </a:r>
            <a:endParaRPr lang="en-IN" sz="2200" dirty="0"/>
          </a:p>
        </p:txBody>
      </p:sp>
      <p:graphicFrame>
        <p:nvGraphicFramePr>
          <p:cNvPr id="17" name="Object 16">
            <a:extLst>
              <a:ext uri="{FF2B5EF4-FFF2-40B4-BE49-F238E27FC236}">
                <a16:creationId xmlns:a16="http://schemas.microsoft.com/office/drawing/2014/main" id="{81366256-E179-4E97-9BE5-D83D6BA73628}"/>
              </a:ext>
            </a:extLst>
          </p:cNvPr>
          <p:cNvGraphicFramePr>
            <a:graphicFrameLocks noChangeAspect="1"/>
          </p:cNvGraphicFramePr>
          <p:nvPr>
            <p:extLst>
              <p:ext uri="{D42A27DB-BD31-4B8C-83A1-F6EECF244321}">
                <p14:modId xmlns:p14="http://schemas.microsoft.com/office/powerpoint/2010/main" val="3694855880"/>
              </p:ext>
            </p:extLst>
          </p:nvPr>
        </p:nvGraphicFramePr>
        <p:xfrm>
          <a:off x="944563" y="3551238"/>
          <a:ext cx="254000" cy="355600"/>
        </p:xfrm>
        <a:graphic>
          <a:graphicData uri="http://schemas.openxmlformats.org/presentationml/2006/ole">
            <mc:AlternateContent xmlns:mc="http://schemas.openxmlformats.org/markup-compatibility/2006">
              <mc:Choice xmlns:v="urn:schemas-microsoft-com:vml" Requires="v">
                <p:oleObj name="Equation" r:id="rId6" imgW="253800" imgH="355320" progId="Equation.DSMT4">
                  <p:embed/>
                </p:oleObj>
              </mc:Choice>
              <mc:Fallback>
                <p:oleObj name="Equation" r:id="rId6" imgW="253800" imgH="355320" progId="Equation.DSMT4">
                  <p:embed/>
                  <p:pic>
                    <p:nvPicPr>
                      <p:cNvPr id="0" name=""/>
                      <p:cNvPicPr/>
                      <p:nvPr/>
                    </p:nvPicPr>
                    <p:blipFill>
                      <a:blip r:embed="rId7"/>
                      <a:stretch>
                        <a:fillRect/>
                      </a:stretch>
                    </p:blipFill>
                    <p:spPr>
                      <a:xfrm>
                        <a:off x="944563" y="3551238"/>
                        <a:ext cx="254000" cy="3556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4E09916B-B9AE-4C3E-BA12-557CE9E08F69}"/>
              </a:ext>
            </a:extLst>
          </p:cNvPr>
          <p:cNvSpPr>
            <a:spLocks noGrp="1"/>
          </p:cNvSpPr>
          <p:nvPr>
            <p:ph idx="13"/>
          </p:nvPr>
        </p:nvSpPr>
        <p:spPr>
          <a:xfrm>
            <a:off x="1386590" y="3520190"/>
            <a:ext cx="7376410" cy="407233"/>
          </a:xfrm>
        </p:spPr>
        <p:txBody>
          <a:bodyPr>
            <a:noAutofit/>
          </a:bodyPr>
          <a:lstStyle/>
          <a:p>
            <a:pPr marL="0" indent="0">
              <a:lnSpc>
                <a:spcPct val="90000"/>
              </a:lnSpc>
              <a:buNone/>
            </a:pPr>
            <a:r>
              <a:rPr lang="en-US" sz="2200" dirty="0"/>
              <a:t>is the unknown slope.</a:t>
            </a:r>
            <a:endParaRPr lang="en-IN" sz="2200" dirty="0"/>
          </a:p>
        </p:txBody>
      </p:sp>
      <p:sp>
        <p:nvSpPr>
          <p:cNvPr id="8" name="Content Placeholder 7">
            <a:extLst>
              <a:ext uri="{FF2B5EF4-FFF2-40B4-BE49-F238E27FC236}">
                <a16:creationId xmlns:a16="http://schemas.microsoft.com/office/drawing/2014/main" id="{D877F23B-5ADF-41DD-82A5-3576660F4244}"/>
              </a:ext>
            </a:extLst>
          </p:cNvPr>
          <p:cNvSpPr>
            <a:spLocks noGrp="1"/>
          </p:cNvSpPr>
          <p:nvPr>
            <p:ph idx="14"/>
          </p:nvPr>
        </p:nvSpPr>
        <p:spPr>
          <a:xfrm>
            <a:off x="487181" y="3994881"/>
            <a:ext cx="360532" cy="412229"/>
          </a:xfrm>
        </p:spPr>
        <p:txBody>
          <a:bodyPr>
            <a:normAutofit/>
          </a:bodyPr>
          <a:lstStyle/>
          <a:p>
            <a:pPr marL="292608" indent="-292608">
              <a:lnSpc>
                <a:spcPct val="90000"/>
              </a:lnSpc>
            </a:pPr>
            <a:r>
              <a:rPr lang="en-US" sz="2200" dirty="0"/>
              <a:t> </a:t>
            </a:r>
            <a:endParaRPr lang="en-IN" sz="2200" dirty="0"/>
          </a:p>
        </p:txBody>
      </p:sp>
      <p:graphicFrame>
        <p:nvGraphicFramePr>
          <p:cNvPr id="18" name="Object 17">
            <a:extLst>
              <a:ext uri="{FF2B5EF4-FFF2-40B4-BE49-F238E27FC236}">
                <a16:creationId xmlns:a16="http://schemas.microsoft.com/office/drawing/2014/main" id="{1E06C92A-AC85-4A40-928A-E8D3C473F4EC}"/>
              </a:ext>
            </a:extLst>
          </p:cNvPr>
          <p:cNvGraphicFramePr>
            <a:graphicFrameLocks noChangeAspect="1"/>
          </p:cNvGraphicFramePr>
          <p:nvPr>
            <p:extLst>
              <p:ext uri="{D42A27DB-BD31-4B8C-83A1-F6EECF244321}">
                <p14:modId xmlns:p14="http://schemas.microsoft.com/office/powerpoint/2010/main" val="999100112"/>
              </p:ext>
            </p:extLst>
          </p:nvPr>
        </p:nvGraphicFramePr>
        <p:xfrm>
          <a:off x="931863" y="4064000"/>
          <a:ext cx="927100" cy="368300"/>
        </p:xfrm>
        <a:graphic>
          <a:graphicData uri="http://schemas.openxmlformats.org/presentationml/2006/ole">
            <mc:AlternateContent xmlns:mc="http://schemas.openxmlformats.org/markup-compatibility/2006">
              <mc:Choice xmlns:v="urn:schemas-microsoft-com:vml" Requires="v">
                <p:oleObj name="Equation" r:id="rId8" imgW="927000" imgH="368280" progId="Equation.DSMT4">
                  <p:embed/>
                </p:oleObj>
              </mc:Choice>
              <mc:Fallback>
                <p:oleObj name="Equation" r:id="rId8" imgW="927000" imgH="368280" progId="Equation.DSMT4">
                  <p:embed/>
                  <p:pic>
                    <p:nvPicPr>
                      <p:cNvPr id="0" name=""/>
                      <p:cNvPicPr/>
                      <p:nvPr/>
                    </p:nvPicPr>
                    <p:blipFill>
                      <a:blip r:embed="rId9"/>
                      <a:stretch>
                        <a:fillRect/>
                      </a:stretch>
                    </p:blipFill>
                    <p:spPr>
                      <a:xfrm>
                        <a:off x="931863" y="4064000"/>
                        <a:ext cx="927100" cy="36830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ACCFCADA-D90D-4F04-9461-98547C2446BD}"/>
              </a:ext>
            </a:extLst>
          </p:cNvPr>
          <p:cNvSpPr>
            <a:spLocks noGrp="1"/>
          </p:cNvSpPr>
          <p:nvPr>
            <p:ph idx="15"/>
          </p:nvPr>
        </p:nvSpPr>
        <p:spPr>
          <a:xfrm>
            <a:off x="1938310" y="3990066"/>
            <a:ext cx="6794710" cy="417044"/>
          </a:xfrm>
        </p:spPr>
        <p:txBody>
          <a:bodyPr>
            <a:noAutofit/>
          </a:bodyPr>
          <a:lstStyle/>
          <a:p>
            <a:pPr marL="0" indent="0">
              <a:lnSpc>
                <a:spcPct val="90000"/>
              </a:lnSpc>
              <a:buNone/>
            </a:pPr>
            <a:r>
              <a:rPr lang="en-US" sz="2200" dirty="0"/>
              <a:t>is the deterministic component.</a:t>
            </a:r>
            <a:endParaRPr lang="en-IN" sz="2200" dirty="0"/>
          </a:p>
        </p:txBody>
      </p:sp>
      <p:sp>
        <p:nvSpPr>
          <p:cNvPr id="10" name="Content Placeholder 9">
            <a:extLst>
              <a:ext uri="{FF2B5EF4-FFF2-40B4-BE49-F238E27FC236}">
                <a16:creationId xmlns:a16="http://schemas.microsoft.com/office/drawing/2014/main" id="{CAC3B8BF-7AA2-4A13-9138-F19B6727BCA4}"/>
              </a:ext>
            </a:extLst>
          </p:cNvPr>
          <p:cNvSpPr>
            <a:spLocks noGrp="1"/>
          </p:cNvSpPr>
          <p:nvPr>
            <p:ph idx="16"/>
          </p:nvPr>
        </p:nvSpPr>
        <p:spPr>
          <a:xfrm>
            <a:off x="487181" y="4495801"/>
            <a:ext cx="349770" cy="405983"/>
          </a:xfrm>
        </p:spPr>
        <p:txBody>
          <a:bodyPr>
            <a:normAutofit/>
          </a:bodyPr>
          <a:lstStyle/>
          <a:p>
            <a:pPr marL="292608" indent="-292608">
              <a:lnSpc>
                <a:spcPct val="90000"/>
              </a:lnSpc>
            </a:pPr>
            <a:r>
              <a:rPr lang="en-US" sz="2200" dirty="0"/>
              <a:t> </a:t>
            </a:r>
            <a:endParaRPr lang="en-IN" sz="2200" dirty="0"/>
          </a:p>
        </p:txBody>
      </p:sp>
      <p:graphicFrame>
        <p:nvGraphicFramePr>
          <p:cNvPr id="19" name="Object 18">
            <a:extLst>
              <a:ext uri="{FF2B5EF4-FFF2-40B4-BE49-F238E27FC236}">
                <a16:creationId xmlns:a16="http://schemas.microsoft.com/office/drawing/2014/main" id="{A9347EAF-565A-4503-912F-9C8BA5E4AF3C}"/>
              </a:ext>
            </a:extLst>
          </p:cNvPr>
          <p:cNvGraphicFramePr>
            <a:graphicFrameLocks noChangeAspect="1"/>
          </p:cNvGraphicFramePr>
          <p:nvPr>
            <p:extLst>
              <p:ext uri="{D42A27DB-BD31-4B8C-83A1-F6EECF244321}">
                <p14:modId xmlns:p14="http://schemas.microsoft.com/office/powerpoint/2010/main" val="397950702"/>
              </p:ext>
            </p:extLst>
          </p:nvPr>
        </p:nvGraphicFramePr>
        <p:xfrm>
          <a:off x="946670" y="4608850"/>
          <a:ext cx="165100" cy="190500"/>
        </p:xfrm>
        <a:graphic>
          <a:graphicData uri="http://schemas.openxmlformats.org/presentationml/2006/ole">
            <mc:AlternateContent xmlns:mc="http://schemas.openxmlformats.org/markup-compatibility/2006">
              <mc:Choice xmlns:v="urn:schemas-microsoft-com:vml" Requires="v">
                <p:oleObj name="Equation" r:id="rId10" imgW="164880" imgH="190440" progId="Equation.DSMT4">
                  <p:embed/>
                </p:oleObj>
              </mc:Choice>
              <mc:Fallback>
                <p:oleObj name="Equation" r:id="rId10" imgW="164880" imgH="190440" progId="Equation.DSMT4">
                  <p:embed/>
                  <p:pic>
                    <p:nvPicPr>
                      <p:cNvPr id="0" name=""/>
                      <p:cNvPicPr/>
                      <p:nvPr/>
                    </p:nvPicPr>
                    <p:blipFill>
                      <a:blip r:embed="rId11"/>
                      <a:stretch>
                        <a:fillRect/>
                      </a:stretch>
                    </p:blipFill>
                    <p:spPr>
                      <a:xfrm>
                        <a:off x="946670" y="4608850"/>
                        <a:ext cx="165100" cy="190500"/>
                      </a:xfrm>
                      <a:prstGeom prst="rect">
                        <a:avLst/>
                      </a:prstGeom>
                    </p:spPr>
                  </p:pic>
                </p:oleObj>
              </mc:Fallback>
            </mc:AlternateContent>
          </a:graphicData>
        </a:graphic>
      </p:graphicFrame>
      <p:sp>
        <p:nvSpPr>
          <p:cNvPr id="11" name="Content Placeholder 10">
            <a:extLst>
              <a:ext uri="{FF2B5EF4-FFF2-40B4-BE49-F238E27FC236}">
                <a16:creationId xmlns:a16="http://schemas.microsoft.com/office/drawing/2014/main" id="{FEC2E1EA-056D-4584-A8E4-BD1FDAE79AEC}"/>
              </a:ext>
            </a:extLst>
          </p:cNvPr>
          <p:cNvSpPr>
            <a:spLocks noGrp="1"/>
          </p:cNvSpPr>
          <p:nvPr>
            <p:ph sz="quarter" idx="17"/>
          </p:nvPr>
        </p:nvSpPr>
        <p:spPr>
          <a:xfrm>
            <a:off x="1220450" y="4495801"/>
            <a:ext cx="7467600" cy="405983"/>
          </a:xfrm>
        </p:spPr>
        <p:txBody>
          <a:bodyPr>
            <a:noAutofit/>
          </a:bodyPr>
          <a:lstStyle/>
          <a:p>
            <a:pPr marL="0" indent="0">
              <a:lnSpc>
                <a:spcPct val="90000"/>
              </a:lnSpc>
              <a:buNone/>
            </a:pPr>
            <a:r>
              <a:rPr lang="en-US" sz="2200" dirty="0"/>
              <a:t>is the stochastic component or random error term.</a:t>
            </a:r>
            <a:endParaRPr lang="en-IN" sz="2200" dirty="0"/>
          </a:p>
        </p:txBody>
      </p:sp>
      <p:sp>
        <p:nvSpPr>
          <p:cNvPr id="12" name="Content Placeholder 11">
            <a:extLst>
              <a:ext uri="{FF2B5EF4-FFF2-40B4-BE49-F238E27FC236}">
                <a16:creationId xmlns:a16="http://schemas.microsoft.com/office/drawing/2014/main" id="{E9889682-931A-49E5-A85F-ED45BB38C7EF}"/>
              </a:ext>
            </a:extLst>
          </p:cNvPr>
          <p:cNvSpPr>
            <a:spLocks noGrp="1"/>
          </p:cNvSpPr>
          <p:nvPr>
            <p:ph sz="quarter" idx="18"/>
          </p:nvPr>
        </p:nvSpPr>
        <p:spPr>
          <a:xfrm>
            <a:off x="457200" y="4953000"/>
            <a:ext cx="8458200" cy="488430"/>
          </a:xfrm>
        </p:spPr>
        <p:txBody>
          <a:bodyPr>
            <a:normAutofit/>
          </a:bodyPr>
          <a:lstStyle/>
          <a:p>
            <a:pPr marL="0" indent="0">
              <a:buNone/>
            </a:pPr>
            <a:r>
              <a:rPr lang="en-US" sz="2400" dirty="0">
                <a:latin typeface="Calibri" panose="020F0502020204030204" pitchFamily="34" charset="0"/>
                <a:cs typeface="Calibri" panose="020F0502020204030204" pitchFamily="34" charset="0"/>
              </a:rPr>
              <a:t>The expected value of </a:t>
            </a:r>
            <a:r>
              <a:rPr lang="en-US" sz="2400" i="1" dirty="0">
                <a:latin typeface="Calibri" panose="020F0502020204030204" pitchFamily="34" charset="0"/>
                <a:cs typeface="Calibri" panose="020F0502020204030204" pitchFamily="34" charset="0"/>
              </a:rPr>
              <a:t>y </a:t>
            </a:r>
            <a:r>
              <a:rPr lang="en-US" sz="2400" dirty="0">
                <a:latin typeface="Calibri" panose="020F0502020204030204" pitchFamily="34" charset="0"/>
                <a:cs typeface="Calibri" panose="020F0502020204030204" pitchFamily="34" charset="0"/>
              </a:rPr>
              <a:t>for a given value of </a:t>
            </a:r>
            <a:r>
              <a:rPr lang="en-US" sz="2400" i="1" dirty="0">
                <a:latin typeface="Calibri" panose="020F0502020204030204" pitchFamily="34" charset="0"/>
                <a:cs typeface="Calibri" panose="020F0502020204030204" pitchFamily="34" charset="0"/>
              </a:rPr>
              <a:t>x</a:t>
            </a:r>
            <a:r>
              <a:rPr lang="en-US" sz="2400" dirty="0">
                <a:latin typeface="Calibri" panose="020F0502020204030204" pitchFamily="34" charset="0"/>
                <a:cs typeface="Calibri" panose="020F0502020204030204" pitchFamily="34" charset="0"/>
              </a:rPr>
              <a:t> lies on a straight line:</a:t>
            </a:r>
            <a:endParaRPr lang="en-IN" sz="2400" dirty="0">
              <a:latin typeface="Calibri" panose="020F0502020204030204" pitchFamily="34" charset="0"/>
              <a:cs typeface="Calibri" panose="020F0502020204030204" pitchFamily="34" charset="0"/>
            </a:endParaRPr>
          </a:p>
        </p:txBody>
      </p:sp>
      <p:graphicFrame>
        <p:nvGraphicFramePr>
          <p:cNvPr id="20" name="Object 19">
            <a:extLst>
              <a:ext uri="{FF2B5EF4-FFF2-40B4-BE49-F238E27FC236}">
                <a16:creationId xmlns:a16="http://schemas.microsoft.com/office/drawing/2014/main" id="{ED13D3E5-7CB9-4487-BAD2-A13C95E95C27}"/>
              </a:ext>
            </a:extLst>
          </p:cNvPr>
          <p:cNvGraphicFramePr>
            <a:graphicFrameLocks noChangeAspect="1"/>
          </p:cNvGraphicFramePr>
          <p:nvPr>
            <p:extLst>
              <p:ext uri="{D42A27DB-BD31-4B8C-83A1-F6EECF244321}">
                <p14:modId xmlns:p14="http://schemas.microsoft.com/office/powerpoint/2010/main" val="27863415"/>
              </p:ext>
            </p:extLst>
          </p:nvPr>
        </p:nvGraphicFramePr>
        <p:xfrm>
          <a:off x="550863" y="5510213"/>
          <a:ext cx="2019300" cy="431800"/>
        </p:xfrm>
        <a:graphic>
          <a:graphicData uri="http://schemas.openxmlformats.org/presentationml/2006/ole">
            <mc:AlternateContent xmlns:mc="http://schemas.openxmlformats.org/markup-compatibility/2006">
              <mc:Choice xmlns:v="urn:schemas-microsoft-com:vml" Requires="v">
                <p:oleObj name="Equation" r:id="rId12" imgW="2019240" imgH="431640" progId="Equation.DSMT4">
                  <p:embed/>
                </p:oleObj>
              </mc:Choice>
              <mc:Fallback>
                <p:oleObj name="Equation" r:id="rId12" imgW="2019240" imgH="431640" progId="Equation.DSMT4">
                  <p:embed/>
                  <p:pic>
                    <p:nvPicPr>
                      <p:cNvPr id="0" name=""/>
                      <p:cNvPicPr/>
                      <p:nvPr/>
                    </p:nvPicPr>
                    <p:blipFill>
                      <a:blip r:embed="rId13"/>
                      <a:stretch>
                        <a:fillRect/>
                      </a:stretch>
                    </p:blipFill>
                    <p:spPr>
                      <a:xfrm>
                        <a:off x="550863" y="5510213"/>
                        <a:ext cx="2019300" cy="431800"/>
                      </a:xfrm>
                      <a:prstGeom prst="rect">
                        <a:avLst/>
                      </a:prstGeom>
                    </p:spPr>
                  </p:pic>
                </p:oleObj>
              </mc:Fallback>
            </mc:AlternateContent>
          </a:graphicData>
        </a:graphic>
      </p:graphicFrame>
    </p:spTree>
    <p:extLst>
      <p:ext uri="{BB962C8B-B14F-4D97-AF65-F5344CB8AC3E}">
        <p14:creationId xmlns:p14="http://schemas.microsoft.com/office/powerpoint/2010/main" val="402859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DAD61-FD49-4D1C-A32D-5AA3FF51E3B9}"/>
              </a:ext>
            </a:extLst>
          </p:cNvPr>
          <p:cNvSpPr>
            <a:spLocks noGrp="1"/>
          </p:cNvSpPr>
          <p:nvPr>
            <p:ph type="title"/>
          </p:nvPr>
        </p:nvSpPr>
        <p:spPr/>
        <p:txBody>
          <a:bodyPr/>
          <a:lstStyle/>
          <a:p>
            <a:r>
              <a:rPr lang="en-US" dirty="0"/>
              <a:t>14.2 The Linear Regression Model </a:t>
            </a:r>
            <a:r>
              <a:rPr lang="en-US" sz="1000" dirty="0"/>
              <a:t>6</a:t>
            </a:r>
            <a:endParaRPr lang="en-IN" dirty="0"/>
          </a:p>
        </p:txBody>
      </p:sp>
      <p:sp>
        <p:nvSpPr>
          <p:cNvPr id="3" name="Content Placeholder 2">
            <a:extLst>
              <a:ext uri="{FF2B5EF4-FFF2-40B4-BE49-F238E27FC236}">
                <a16:creationId xmlns:a16="http://schemas.microsoft.com/office/drawing/2014/main" id="{4A3BCD5F-7AD4-4A51-9F45-E1D3FB16E923}"/>
              </a:ext>
            </a:extLst>
          </p:cNvPr>
          <p:cNvSpPr>
            <a:spLocks noGrp="1"/>
          </p:cNvSpPr>
          <p:nvPr>
            <p:ph idx="1"/>
          </p:nvPr>
        </p:nvSpPr>
        <p:spPr>
          <a:xfrm>
            <a:off x="457200" y="1600201"/>
            <a:ext cx="3080479" cy="455187"/>
          </a:xfrm>
        </p:spPr>
        <p:txBody>
          <a:bodyPr>
            <a:normAutofit/>
          </a:bodyPr>
          <a:lstStyle/>
          <a:p>
            <a:pPr marL="292608" indent="-292608">
              <a:lnSpc>
                <a:spcPct val="90000"/>
              </a:lnSpc>
            </a:pPr>
            <a:r>
              <a:rPr lang="en-US" sz="2400" dirty="0"/>
              <a:t>The slope parameter</a:t>
            </a:r>
            <a:endParaRPr lang="en-IN" sz="2400" dirty="0"/>
          </a:p>
        </p:txBody>
      </p:sp>
      <p:graphicFrame>
        <p:nvGraphicFramePr>
          <p:cNvPr id="11" name="Object 10">
            <a:extLst>
              <a:ext uri="{FF2B5EF4-FFF2-40B4-BE49-F238E27FC236}">
                <a16:creationId xmlns:a16="http://schemas.microsoft.com/office/drawing/2014/main" id="{662CB63D-3E0C-416D-8497-237096C59DA4}"/>
              </a:ext>
            </a:extLst>
          </p:cNvPr>
          <p:cNvGraphicFramePr>
            <a:graphicFrameLocks noChangeAspect="1"/>
          </p:cNvGraphicFramePr>
          <p:nvPr>
            <p:extLst>
              <p:ext uri="{D42A27DB-BD31-4B8C-83A1-F6EECF244321}">
                <p14:modId xmlns:p14="http://schemas.microsoft.com/office/powerpoint/2010/main" val="2707428125"/>
              </p:ext>
            </p:extLst>
          </p:nvPr>
        </p:nvGraphicFramePr>
        <p:xfrm>
          <a:off x="3536950" y="1647825"/>
          <a:ext cx="266700" cy="381000"/>
        </p:xfrm>
        <a:graphic>
          <a:graphicData uri="http://schemas.openxmlformats.org/presentationml/2006/ole">
            <mc:AlternateContent xmlns:mc="http://schemas.openxmlformats.org/markup-compatibility/2006">
              <mc:Choice xmlns:v="urn:schemas-microsoft-com:vml" Requires="v">
                <p:oleObj name="Equation" r:id="rId2" imgW="266400" imgH="380880" progId="Equation.DSMT4">
                  <p:embed/>
                </p:oleObj>
              </mc:Choice>
              <mc:Fallback>
                <p:oleObj name="Equation" r:id="rId2" imgW="266400" imgH="380880" progId="Equation.DSMT4">
                  <p:embed/>
                  <p:pic>
                    <p:nvPicPr>
                      <p:cNvPr id="0" name=""/>
                      <p:cNvPicPr/>
                      <p:nvPr/>
                    </p:nvPicPr>
                    <p:blipFill>
                      <a:blip r:embed="rId3"/>
                      <a:stretch>
                        <a:fillRect/>
                      </a:stretch>
                    </p:blipFill>
                    <p:spPr>
                      <a:xfrm>
                        <a:off x="3536950" y="1647825"/>
                        <a:ext cx="266700" cy="381000"/>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258AF27E-BC80-459F-B2F5-CD151C67036B}"/>
              </a:ext>
            </a:extLst>
          </p:cNvPr>
          <p:cNvSpPr>
            <a:spLocks noGrp="1"/>
          </p:cNvSpPr>
          <p:nvPr>
            <p:ph idx="10"/>
          </p:nvPr>
        </p:nvSpPr>
        <p:spPr>
          <a:xfrm>
            <a:off x="3810000" y="1600202"/>
            <a:ext cx="4891790" cy="438460"/>
          </a:xfrm>
        </p:spPr>
        <p:txBody>
          <a:bodyPr>
            <a:noAutofit/>
          </a:bodyPr>
          <a:lstStyle/>
          <a:p>
            <a:pPr marL="0" indent="0">
              <a:lnSpc>
                <a:spcPct val="90000"/>
              </a:lnSpc>
              <a:buNone/>
            </a:pPr>
            <a:r>
              <a:rPr lang="en-US" sz="2400" dirty="0"/>
              <a:t>determines whether the linear</a:t>
            </a:r>
            <a:endParaRPr lang="en-IN" sz="2400" dirty="0"/>
          </a:p>
        </p:txBody>
      </p:sp>
      <p:sp>
        <p:nvSpPr>
          <p:cNvPr id="5" name="Content Placeholder 4">
            <a:extLst>
              <a:ext uri="{FF2B5EF4-FFF2-40B4-BE49-F238E27FC236}">
                <a16:creationId xmlns:a16="http://schemas.microsoft.com/office/drawing/2014/main" id="{B627811C-C5C7-4135-BDF7-72830A723DB9}"/>
              </a:ext>
            </a:extLst>
          </p:cNvPr>
          <p:cNvSpPr>
            <a:spLocks noGrp="1"/>
          </p:cNvSpPr>
          <p:nvPr>
            <p:ph idx="11"/>
          </p:nvPr>
        </p:nvSpPr>
        <p:spPr>
          <a:xfrm>
            <a:off x="457200" y="2102370"/>
            <a:ext cx="5334000" cy="445957"/>
          </a:xfrm>
        </p:spPr>
        <p:txBody>
          <a:bodyPr>
            <a:normAutofit/>
          </a:bodyPr>
          <a:lstStyle/>
          <a:p>
            <a:pPr marL="292608" indent="0">
              <a:lnSpc>
                <a:spcPct val="90000"/>
              </a:lnSpc>
              <a:buNone/>
            </a:pPr>
            <a:r>
              <a:rPr lang="en-US" sz="2400" dirty="0"/>
              <a:t>relationship is positive or negative.</a:t>
            </a:r>
            <a:endParaRPr lang="en-IN" sz="2400" dirty="0"/>
          </a:p>
        </p:txBody>
      </p:sp>
      <p:pic>
        <p:nvPicPr>
          <p:cNvPr id="13" name="Picture 12" descr="Three graphs showing a positive, negative, and no linear relationship.">
            <a:extLst>
              <a:ext uri="{FF2B5EF4-FFF2-40B4-BE49-F238E27FC236}">
                <a16:creationId xmlns:a16="http://schemas.microsoft.com/office/drawing/2014/main" id="{7A64C401-E2FA-4094-953F-394E34D2C615}"/>
              </a:ext>
            </a:extLst>
          </p:cNvPr>
          <p:cNvPicPr>
            <a:picLocks noChangeAspect="1"/>
          </p:cNvPicPr>
          <p:nvPr/>
        </p:nvPicPr>
        <p:blipFill>
          <a:blip r:embed="rId4"/>
          <a:stretch>
            <a:fillRect/>
          </a:stretch>
        </p:blipFill>
        <p:spPr>
          <a:xfrm>
            <a:off x="1532755" y="2606152"/>
            <a:ext cx="6232672" cy="1884297"/>
          </a:xfrm>
          <a:prstGeom prst="rect">
            <a:avLst/>
          </a:prstGeom>
        </p:spPr>
      </p:pic>
      <p:sp>
        <p:nvSpPr>
          <p:cNvPr id="6" name="Content Placeholder 5">
            <a:extLst>
              <a:ext uri="{FF2B5EF4-FFF2-40B4-BE49-F238E27FC236}">
                <a16:creationId xmlns:a16="http://schemas.microsoft.com/office/drawing/2014/main" id="{FAC9E9BF-40FF-421D-9208-5F00E4FCFF1D}"/>
              </a:ext>
            </a:extLst>
          </p:cNvPr>
          <p:cNvSpPr>
            <a:spLocks noGrp="1"/>
          </p:cNvSpPr>
          <p:nvPr>
            <p:ph idx="12"/>
          </p:nvPr>
        </p:nvSpPr>
        <p:spPr>
          <a:xfrm>
            <a:off x="457200" y="4577001"/>
            <a:ext cx="3904938" cy="459696"/>
          </a:xfrm>
        </p:spPr>
        <p:txBody>
          <a:bodyPr>
            <a:normAutofit/>
          </a:bodyPr>
          <a:lstStyle/>
          <a:p>
            <a:pPr marL="292608" indent="-292608">
              <a:lnSpc>
                <a:spcPct val="90000"/>
              </a:lnSpc>
            </a:pPr>
            <a:r>
              <a:rPr lang="en-US" sz="2400" dirty="0"/>
              <a:t>The population parameters</a:t>
            </a:r>
            <a:endParaRPr lang="en-IN" sz="2400" dirty="0"/>
          </a:p>
        </p:txBody>
      </p:sp>
      <p:graphicFrame>
        <p:nvGraphicFramePr>
          <p:cNvPr id="12" name="Object 11">
            <a:extLst>
              <a:ext uri="{FF2B5EF4-FFF2-40B4-BE49-F238E27FC236}">
                <a16:creationId xmlns:a16="http://schemas.microsoft.com/office/drawing/2014/main" id="{49BC8C1F-1E60-497C-A6D2-E83C9A380D89}"/>
              </a:ext>
            </a:extLst>
          </p:cNvPr>
          <p:cNvGraphicFramePr>
            <a:graphicFrameLocks noChangeAspect="1"/>
          </p:cNvGraphicFramePr>
          <p:nvPr>
            <p:extLst>
              <p:ext uri="{D42A27DB-BD31-4B8C-83A1-F6EECF244321}">
                <p14:modId xmlns:p14="http://schemas.microsoft.com/office/powerpoint/2010/main" val="3832736329"/>
              </p:ext>
            </p:extLst>
          </p:nvPr>
        </p:nvGraphicFramePr>
        <p:xfrm>
          <a:off x="4358390" y="4608230"/>
          <a:ext cx="1143000" cy="381000"/>
        </p:xfrm>
        <a:graphic>
          <a:graphicData uri="http://schemas.openxmlformats.org/presentationml/2006/ole">
            <mc:AlternateContent xmlns:mc="http://schemas.openxmlformats.org/markup-compatibility/2006">
              <mc:Choice xmlns:v="urn:schemas-microsoft-com:vml" Requires="v">
                <p:oleObj name="Equation" r:id="rId5" imgW="1143000" imgH="380880" progId="Equation.DSMT4">
                  <p:embed/>
                </p:oleObj>
              </mc:Choice>
              <mc:Fallback>
                <p:oleObj name="Equation" r:id="rId5" imgW="1143000" imgH="380880" progId="Equation.DSMT4">
                  <p:embed/>
                  <p:pic>
                    <p:nvPicPr>
                      <p:cNvPr id="0" name=""/>
                      <p:cNvPicPr/>
                      <p:nvPr/>
                    </p:nvPicPr>
                    <p:blipFill>
                      <a:blip r:embed="rId6"/>
                      <a:stretch>
                        <a:fillRect/>
                      </a:stretch>
                    </p:blipFill>
                    <p:spPr>
                      <a:xfrm>
                        <a:off x="4358390" y="4608230"/>
                        <a:ext cx="1143000" cy="3810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0B541A38-8ED4-47A7-8E58-41ED614F2944}"/>
              </a:ext>
            </a:extLst>
          </p:cNvPr>
          <p:cNvSpPr>
            <a:spLocks noGrp="1"/>
          </p:cNvSpPr>
          <p:nvPr>
            <p:ph idx="13"/>
          </p:nvPr>
        </p:nvSpPr>
        <p:spPr>
          <a:xfrm>
            <a:off x="5638800" y="4577001"/>
            <a:ext cx="3062990" cy="429715"/>
          </a:xfrm>
        </p:spPr>
        <p:txBody>
          <a:bodyPr>
            <a:normAutofit/>
          </a:bodyPr>
          <a:lstStyle/>
          <a:p>
            <a:pPr marL="0" indent="0">
              <a:lnSpc>
                <a:spcPct val="90000"/>
              </a:lnSpc>
              <a:buNone/>
            </a:pPr>
            <a:r>
              <a:rPr lang="en-US" sz="2400" dirty="0"/>
              <a:t>are unknown and must</a:t>
            </a:r>
            <a:endParaRPr lang="en-IN" sz="2400" dirty="0"/>
          </a:p>
        </p:txBody>
      </p:sp>
      <p:sp>
        <p:nvSpPr>
          <p:cNvPr id="8" name="Content Placeholder 7">
            <a:extLst>
              <a:ext uri="{FF2B5EF4-FFF2-40B4-BE49-F238E27FC236}">
                <a16:creationId xmlns:a16="http://schemas.microsoft.com/office/drawing/2014/main" id="{CD386BB0-F899-411A-9546-A9AB8AAF4942}"/>
              </a:ext>
            </a:extLst>
          </p:cNvPr>
          <p:cNvSpPr>
            <a:spLocks noGrp="1"/>
          </p:cNvSpPr>
          <p:nvPr>
            <p:ph idx="14"/>
          </p:nvPr>
        </p:nvSpPr>
        <p:spPr>
          <a:xfrm>
            <a:off x="473440" y="5110401"/>
            <a:ext cx="2239780" cy="435961"/>
          </a:xfrm>
        </p:spPr>
        <p:txBody>
          <a:bodyPr>
            <a:noAutofit/>
          </a:bodyPr>
          <a:lstStyle/>
          <a:p>
            <a:pPr marL="292608" indent="0">
              <a:lnSpc>
                <a:spcPct val="90000"/>
              </a:lnSpc>
              <a:buNone/>
            </a:pPr>
            <a:r>
              <a:rPr lang="en-US" sz="2400" dirty="0"/>
              <a:t>be estimated.</a:t>
            </a:r>
            <a:endParaRPr lang="en-IN" sz="2400" dirty="0"/>
          </a:p>
        </p:txBody>
      </p:sp>
      <p:sp>
        <p:nvSpPr>
          <p:cNvPr id="9" name="Content Placeholder 8">
            <a:extLst>
              <a:ext uri="{FF2B5EF4-FFF2-40B4-BE49-F238E27FC236}">
                <a16:creationId xmlns:a16="http://schemas.microsoft.com/office/drawing/2014/main" id="{5992CB64-3CA7-4F16-9AFB-C9058A7631F8}"/>
              </a:ext>
            </a:extLst>
          </p:cNvPr>
          <p:cNvSpPr>
            <a:spLocks noGrp="1"/>
          </p:cNvSpPr>
          <p:nvPr>
            <p:ph idx="15"/>
          </p:nvPr>
        </p:nvSpPr>
        <p:spPr>
          <a:xfrm>
            <a:off x="473440" y="5636302"/>
            <a:ext cx="8213360" cy="315277"/>
          </a:xfrm>
        </p:spPr>
        <p:txBody>
          <a:bodyPr>
            <a:normAutofit/>
          </a:bodyPr>
          <a:lstStyle/>
          <a:p>
            <a:pPr marL="0" indent="0" algn="ctr">
              <a:buNone/>
            </a:pPr>
            <a:r>
              <a:rPr lang="en-US" sz="1200" dirty="0">
                <a:hlinkClick r:id="rId7" action="ppaction://hlinksldjump"/>
              </a:rPr>
              <a:t>Access the text alternative for slide images.</a:t>
            </a:r>
            <a:endParaRPr lang="en-IN" sz="1200" dirty="0"/>
          </a:p>
          <a:p>
            <a:pPr marL="0" indent="0" algn="ctr">
              <a:buNone/>
            </a:pPr>
            <a:endParaRPr lang="en-IN" sz="1200" dirty="0"/>
          </a:p>
        </p:txBody>
      </p:sp>
    </p:spTree>
    <p:extLst>
      <p:ext uri="{BB962C8B-B14F-4D97-AF65-F5344CB8AC3E}">
        <p14:creationId xmlns:p14="http://schemas.microsoft.com/office/powerpoint/2010/main" val="507051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F007-A4F5-4A70-B94A-B9CEEEE6A45D}"/>
              </a:ext>
            </a:extLst>
          </p:cNvPr>
          <p:cNvSpPr>
            <a:spLocks noGrp="1"/>
          </p:cNvSpPr>
          <p:nvPr>
            <p:ph type="title"/>
          </p:nvPr>
        </p:nvSpPr>
        <p:spPr/>
        <p:txBody>
          <a:bodyPr/>
          <a:lstStyle/>
          <a:p>
            <a:r>
              <a:rPr lang="en-US" dirty="0"/>
              <a:t>14.2 The Linear Regression Model </a:t>
            </a:r>
            <a:r>
              <a:rPr lang="en-US" sz="1000" dirty="0"/>
              <a:t>7</a:t>
            </a:r>
            <a:endParaRPr lang="en-IN" dirty="0"/>
          </a:p>
        </p:txBody>
      </p:sp>
      <p:sp>
        <p:nvSpPr>
          <p:cNvPr id="3" name="Content Placeholder 2">
            <a:extLst>
              <a:ext uri="{FF2B5EF4-FFF2-40B4-BE49-F238E27FC236}">
                <a16:creationId xmlns:a16="http://schemas.microsoft.com/office/drawing/2014/main" id="{5BD50F76-4B09-4590-A1E1-FF9782895DAD}"/>
              </a:ext>
            </a:extLst>
          </p:cNvPr>
          <p:cNvSpPr>
            <a:spLocks noGrp="1"/>
          </p:cNvSpPr>
          <p:nvPr>
            <p:ph idx="1"/>
          </p:nvPr>
        </p:nvSpPr>
        <p:spPr>
          <a:xfrm>
            <a:off x="457200" y="1600202"/>
            <a:ext cx="8229600" cy="648324"/>
          </a:xfrm>
        </p:spPr>
        <p:txBody>
          <a:bodyPr>
            <a:normAutofit/>
          </a:bodyPr>
          <a:lstStyle/>
          <a:p>
            <a:pPr marL="292608" indent="-292608">
              <a:lnSpc>
                <a:spcPct val="90000"/>
              </a:lnSpc>
            </a:pPr>
            <a:r>
              <a:rPr lang="en-US" sz="2000" dirty="0"/>
              <a:t>We use the sample data to estimate the parameters: </a:t>
            </a:r>
            <a:r>
              <a:rPr lang="en-US" sz="2000" i="1" dirty="0"/>
              <a:t>n</a:t>
            </a:r>
            <a:r>
              <a:rPr lang="en-US" sz="2000" dirty="0"/>
              <a:t> pairs of observations on </a:t>
            </a:r>
            <a:r>
              <a:rPr lang="en-US" sz="2000" i="1" dirty="0"/>
              <a:t>y</a:t>
            </a:r>
            <a:r>
              <a:rPr lang="en-US" sz="2000" dirty="0"/>
              <a:t> and </a:t>
            </a:r>
            <a:r>
              <a:rPr lang="en-US" sz="2000" i="1" dirty="0"/>
              <a:t>x</a:t>
            </a:r>
            <a:r>
              <a:rPr lang="en-US" sz="2000" dirty="0"/>
              <a:t>.</a:t>
            </a:r>
            <a:endParaRPr lang="en-IN" sz="2000" dirty="0"/>
          </a:p>
        </p:txBody>
      </p:sp>
      <p:sp>
        <p:nvSpPr>
          <p:cNvPr id="4" name="Content Placeholder 3">
            <a:extLst>
              <a:ext uri="{FF2B5EF4-FFF2-40B4-BE49-F238E27FC236}">
                <a16:creationId xmlns:a16="http://schemas.microsoft.com/office/drawing/2014/main" id="{9B241B30-BE98-40DE-9314-2DBA6B4A3D9E}"/>
              </a:ext>
            </a:extLst>
          </p:cNvPr>
          <p:cNvSpPr>
            <a:spLocks noGrp="1"/>
          </p:cNvSpPr>
          <p:nvPr>
            <p:ph idx="10"/>
          </p:nvPr>
        </p:nvSpPr>
        <p:spPr>
          <a:xfrm>
            <a:off x="457201" y="2315980"/>
            <a:ext cx="3170420" cy="424721"/>
          </a:xfrm>
        </p:spPr>
        <p:txBody>
          <a:bodyPr>
            <a:normAutofit/>
          </a:bodyPr>
          <a:lstStyle/>
          <a:p>
            <a:pPr marL="292608" indent="-292608">
              <a:lnSpc>
                <a:spcPct val="90000"/>
              </a:lnSpc>
            </a:pPr>
            <a:r>
              <a:rPr lang="en-US" sz="2000" i="1" dirty="0"/>
              <a:t>b</a:t>
            </a:r>
            <a:r>
              <a:rPr lang="en-US" sz="2000" baseline="-25000" dirty="0"/>
              <a:t>0</a:t>
            </a:r>
            <a:r>
              <a:rPr lang="en-US" sz="2000" dirty="0"/>
              <a:t> and </a:t>
            </a:r>
            <a:r>
              <a:rPr lang="en-US" sz="2000" i="1" dirty="0"/>
              <a:t>b</a:t>
            </a:r>
            <a:r>
              <a:rPr lang="en-US" sz="2000" baseline="-25000" dirty="0"/>
              <a:t>1 </a:t>
            </a:r>
            <a:r>
              <a:rPr lang="en-US" sz="2000" dirty="0"/>
              <a:t>are estimates of</a:t>
            </a:r>
            <a:endParaRPr lang="en-IN" sz="2000" dirty="0"/>
          </a:p>
        </p:txBody>
      </p:sp>
      <p:graphicFrame>
        <p:nvGraphicFramePr>
          <p:cNvPr id="15" name="Object 14">
            <a:extLst>
              <a:ext uri="{FF2B5EF4-FFF2-40B4-BE49-F238E27FC236}">
                <a16:creationId xmlns:a16="http://schemas.microsoft.com/office/drawing/2014/main" id="{EB2D4D27-209F-430E-BE07-98B576AEB92D}"/>
              </a:ext>
            </a:extLst>
          </p:cNvPr>
          <p:cNvGraphicFramePr>
            <a:graphicFrameLocks noChangeAspect="1"/>
          </p:cNvGraphicFramePr>
          <p:nvPr>
            <p:extLst>
              <p:ext uri="{D42A27DB-BD31-4B8C-83A1-F6EECF244321}">
                <p14:modId xmlns:p14="http://schemas.microsoft.com/office/powerpoint/2010/main" val="136867406"/>
              </p:ext>
            </p:extLst>
          </p:nvPr>
        </p:nvGraphicFramePr>
        <p:xfrm>
          <a:off x="3639070" y="2347210"/>
          <a:ext cx="1054100" cy="330200"/>
        </p:xfrm>
        <a:graphic>
          <a:graphicData uri="http://schemas.openxmlformats.org/presentationml/2006/ole">
            <mc:AlternateContent xmlns:mc="http://schemas.openxmlformats.org/markup-compatibility/2006">
              <mc:Choice xmlns:v="urn:schemas-microsoft-com:vml" Requires="v">
                <p:oleObj name="Equation" r:id="rId2" imgW="1054080" imgH="330120" progId="Equation.DSMT4">
                  <p:embed/>
                </p:oleObj>
              </mc:Choice>
              <mc:Fallback>
                <p:oleObj name="Equation" r:id="rId2" imgW="1054080" imgH="330120" progId="Equation.DSMT4">
                  <p:embed/>
                  <p:pic>
                    <p:nvPicPr>
                      <p:cNvPr id="0" name=""/>
                      <p:cNvPicPr/>
                      <p:nvPr/>
                    </p:nvPicPr>
                    <p:blipFill>
                      <a:blip r:embed="rId3"/>
                      <a:stretch>
                        <a:fillRect/>
                      </a:stretch>
                    </p:blipFill>
                    <p:spPr>
                      <a:xfrm>
                        <a:off x="3639070" y="2347210"/>
                        <a:ext cx="1054100" cy="3302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A522E868-4C28-4D81-BAEE-DA216A61CE86}"/>
              </a:ext>
            </a:extLst>
          </p:cNvPr>
          <p:cNvSpPr>
            <a:spLocks noGrp="1"/>
          </p:cNvSpPr>
          <p:nvPr>
            <p:ph idx="11"/>
          </p:nvPr>
        </p:nvSpPr>
        <p:spPr>
          <a:xfrm>
            <a:off x="4704619" y="2315980"/>
            <a:ext cx="3982181" cy="424721"/>
          </a:xfrm>
        </p:spPr>
        <p:txBody>
          <a:bodyPr>
            <a:normAutofit/>
          </a:bodyPr>
          <a:lstStyle/>
          <a:p>
            <a:pPr marL="0" indent="0">
              <a:lnSpc>
                <a:spcPct val="90000"/>
              </a:lnSpc>
              <a:buNone/>
            </a:pPr>
            <a:r>
              <a:rPr lang="en-US" sz="2000" dirty="0"/>
              <a:t>and form the sample regression</a:t>
            </a:r>
            <a:endParaRPr lang="en-IN" sz="2000" dirty="0"/>
          </a:p>
        </p:txBody>
      </p:sp>
      <p:sp>
        <p:nvSpPr>
          <p:cNvPr id="6" name="Content Placeholder 5">
            <a:extLst>
              <a:ext uri="{FF2B5EF4-FFF2-40B4-BE49-F238E27FC236}">
                <a16:creationId xmlns:a16="http://schemas.microsoft.com/office/drawing/2014/main" id="{7B40C407-8F11-4D49-BC63-90D7348F5050}"/>
              </a:ext>
            </a:extLst>
          </p:cNvPr>
          <p:cNvSpPr>
            <a:spLocks noGrp="1"/>
          </p:cNvSpPr>
          <p:nvPr>
            <p:ph idx="12"/>
          </p:nvPr>
        </p:nvSpPr>
        <p:spPr>
          <a:xfrm>
            <a:off x="457200" y="2821900"/>
            <a:ext cx="1436255" cy="445957"/>
          </a:xfrm>
        </p:spPr>
        <p:txBody>
          <a:bodyPr>
            <a:normAutofit/>
          </a:bodyPr>
          <a:lstStyle/>
          <a:p>
            <a:pPr marL="292608" indent="0">
              <a:lnSpc>
                <a:spcPct val="90000"/>
              </a:lnSpc>
              <a:buNone/>
            </a:pPr>
            <a:r>
              <a:rPr lang="en-US" sz="2000" dirty="0"/>
              <a:t>equation</a:t>
            </a:r>
            <a:endParaRPr lang="en-IN" sz="2000" dirty="0"/>
          </a:p>
        </p:txBody>
      </p:sp>
      <p:graphicFrame>
        <p:nvGraphicFramePr>
          <p:cNvPr id="16" name="Object 15">
            <a:extLst>
              <a:ext uri="{FF2B5EF4-FFF2-40B4-BE49-F238E27FC236}">
                <a16:creationId xmlns:a16="http://schemas.microsoft.com/office/drawing/2014/main" id="{0BC80426-B47F-462C-AFAE-FDE188412095}"/>
              </a:ext>
            </a:extLst>
          </p:cNvPr>
          <p:cNvGraphicFramePr>
            <a:graphicFrameLocks noChangeAspect="1"/>
          </p:cNvGraphicFramePr>
          <p:nvPr>
            <p:extLst>
              <p:ext uri="{D42A27DB-BD31-4B8C-83A1-F6EECF244321}">
                <p14:modId xmlns:p14="http://schemas.microsoft.com/office/powerpoint/2010/main" val="999824284"/>
              </p:ext>
            </p:extLst>
          </p:nvPr>
        </p:nvGraphicFramePr>
        <p:xfrm>
          <a:off x="1925638" y="2846388"/>
          <a:ext cx="1117600" cy="330200"/>
        </p:xfrm>
        <a:graphic>
          <a:graphicData uri="http://schemas.openxmlformats.org/presentationml/2006/ole">
            <mc:AlternateContent xmlns:mc="http://schemas.openxmlformats.org/markup-compatibility/2006">
              <mc:Choice xmlns:v="urn:schemas-microsoft-com:vml" Requires="v">
                <p:oleObj name="Equation" r:id="rId4" imgW="1117440" imgH="330120" progId="Equation.DSMT4">
                  <p:embed/>
                </p:oleObj>
              </mc:Choice>
              <mc:Fallback>
                <p:oleObj name="Equation" r:id="rId4" imgW="1117440" imgH="330120" progId="Equation.DSMT4">
                  <p:embed/>
                  <p:pic>
                    <p:nvPicPr>
                      <p:cNvPr id="0" name=""/>
                      <p:cNvPicPr/>
                      <p:nvPr/>
                    </p:nvPicPr>
                    <p:blipFill>
                      <a:blip r:embed="rId5"/>
                      <a:stretch>
                        <a:fillRect/>
                      </a:stretch>
                    </p:blipFill>
                    <p:spPr>
                      <a:xfrm>
                        <a:off x="1925638" y="2846388"/>
                        <a:ext cx="1117600" cy="3302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3F6AB4D5-112C-4FAC-8475-C42E7D63A7AD}"/>
              </a:ext>
            </a:extLst>
          </p:cNvPr>
          <p:cNvSpPr>
            <a:spLocks noGrp="1"/>
          </p:cNvSpPr>
          <p:nvPr>
            <p:ph idx="13"/>
          </p:nvPr>
        </p:nvSpPr>
        <p:spPr>
          <a:xfrm>
            <a:off x="487180" y="3340310"/>
            <a:ext cx="472190" cy="407233"/>
          </a:xfrm>
        </p:spPr>
        <p:txBody>
          <a:bodyPr>
            <a:normAutofit/>
          </a:bodyPr>
          <a:lstStyle/>
          <a:p>
            <a:pPr marL="292608" indent="-292608">
              <a:lnSpc>
                <a:spcPct val="90000"/>
              </a:lnSpc>
            </a:pPr>
            <a:r>
              <a:rPr lang="en-IN" sz="2000" dirty="0"/>
              <a:t> </a:t>
            </a:r>
          </a:p>
        </p:txBody>
      </p:sp>
      <p:graphicFrame>
        <p:nvGraphicFramePr>
          <p:cNvPr id="17" name="Object 16">
            <a:extLst>
              <a:ext uri="{FF2B5EF4-FFF2-40B4-BE49-F238E27FC236}">
                <a16:creationId xmlns:a16="http://schemas.microsoft.com/office/drawing/2014/main" id="{E403ED90-F89E-4362-B0F7-1120851ACDE3}"/>
              </a:ext>
            </a:extLst>
          </p:cNvPr>
          <p:cNvGraphicFramePr>
            <a:graphicFrameLocks noChangeAspect="1"/>
          </p:cNvGraphicFramePr>
          <p:nvPr>
            <p:extLst>
              <p:ext uri="{D42A27DB-BD31-4B8C-83A1-F6EECF244321}">
                <p14:modId xmlns:p14="http://schemas.microsoft.com/office/powerpoint/2010/main" val="2810297252"/>
              </p:ext>
            </p:extLst>
          </p:nvPr>
        </p:nvGraphicFramePr>
        <p:xfrm>
          <a:off x="952500" y="3375235"/>
          <a:ext cx="190500" cy="304800"/>
        </p:xfrm>
        <a:graphic>
          <a:graphicData uri="http://schemas.openxmlformats.org/presentationml/2006/ole">
            <mc:AlternateContent xmlns:mc="http://schemas.openxmlformats.org/markup-compatibility/2006">
              <mc:Choice xmlns:v="urn:schemas-microsoft-com:vml" Requires="v">
                <p:oleObj name="Equation" r:id="rId6" imgW="190440" imgH="304560" progId="Equation.DSMT4">
                  <p:embed/>
                </p:oleObj>
              </mc:Choice>
              <mc:Fallback>
                <p:oleObj name="Equation" r:id="rId6" imgW="190440" imgH="304560" progId="Equation.DSMT4">
                  <p:embed/>
                  <p:pic>
                    <p:nvPicPr>
                      <p:cNvPr id="0" name=""/>
                      <p:cNvPicPr/>
                      <p:nvPr/>
                    </p:nvPicPr>
                    <p:blipFill>
                      <a:blip r:embed="rId7"/>
                      <a:stretch>
                        <a:fillRect/>
                      </a:stretch>
                    </p:blipFill>
                    <p:spPr>
                      <a:xfrm>
                        <a:off x="952500" y="3375235"/>
                        <a:ext cx="190500" cy="3048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B2499FCB-D76A-4DD7-A62E-72677E8A44D0}"/>
              </a:ext>
            </a:extLst>
          </p:cNvPr>
          <p:cNvSpPr>
            <a:spLocks noGrp="1"/>
          </p:cNvSpPr>
          <p:nvPr>
            <p:ph idx="14"/>
          </p:nvPr>
        </p:nvSpPr>
        <p:spPr>
          <a:xfrm>
            <a:off x="1194220" y="3340310"/>
            <a:ext cx="7492580" cy="407233"/>
          </a:xfrm>
        </p:spPr>
        <p:txBody>
          <a:bodyPr>
            <a:noAutofit/>
          </a:bodyPr>
          <a:lstStyle/>
          <a:p>
            <a:pPr marL="0" indent="0">
              <a:lnSpc>
                <a:spcPct val="90000"/>
              </a:lnSpc>
              <a:buNone/>
            </a:pPr>
            <a:r>
              <a:rPr lang="en-US" sz="2000" dirty="0"/>
              <a:t>(read as y-hat) is the predicted value of the response variable given a</a:t>
            </a:r>
            <a:endParaRPr lang="en-IN" sz="2000" dirty="0"/>
          </a:p>
        </p:txBody>
      </p:sp>
      <p:sp>
        <p:nvSpPr>
          <p:cNvPr id="9" name="Content Placeholder 8">
            <a:extLst>
              <a:ext uri="{FF2B5EF4-FFF2-40B4-BE49-F238E27FC236}">
                <a16:creationId xmlns:a16="http://schemas.microsoft.com/office/drawing/2014/main" id="{4192955D-1196-4F20-A7D0-2451869D3C37}"/>
              </a:ext>
            </a:extLst>
          </p:cNvPr>
          <p:cNvSpPr>
            <a:spLocks noGrp="1"/>
          </p:cNvSpPr>
          <p:nvPr>
            <p:ph idx="15"/>
          </p:nvPr>
        </p:nvSpPr>
        <p:spPr>
          <a:xfrm>
            <a:off x="487180" y="3810000"/>
            <a:ext cx="8199620" cy="1361607"/>
          </a:xfrm>
        </p:spPr>
        <p:txBody>
          <a:bodyPr>
            <a:noAutofit/>
          </a:bodyPr>
          <a:lstStyle/>
          <a:p>
            <a:pPr marL="292608" indent="0">
              <a:lnSpc>
                <a:spcPct val="90000"/>
              </a:lnSpc>
              <a:buNone/>
            </a:pPr>
            <a:r>
              <a:rPr lang="en-US" sz="2000" dirty="0"/>
              <a:t>value of </a:t>
            </a:r>
            <a:r>
              <a:rPr lang="en-US" sz="2000" i="1" dirty="0"/>
              <a:t>x.</a:t>
            </a:r>
            <a:endParaRPr lang="en-US" sz="2000" dirty="0"/>
          </a:p>
          <a:p>
            <a:pPr marL="292608" indent="-292608">
              <a:lnSpc>
                <a:spcPct val="90000"/>
              </a:lnSpc>
            </a:pPr>
            <a:r>
              <a:rPr lang="en-US" sz="2000" dirty="0"/>
              <a:t>For a given </a:t>
            </a:r>
            <a:r>
              <a:rPr lang="en-US" sz="2000" i="1" dirty="0"/>
              <a:t>x</a:t>
            </a:r>
            <a:r>
              <a:rPr lang="en-US" sz="2000" dirty="0"/>
              <a:t>, the observed and predicted values of the response will differ, there are many factors besides </a:t>
            </a:r>
            <a:r>
              <a:rPr lang="en-US" sz="2000" i="1" dirty="0"/>
              <a:t>x</a:t>
            </a:r>
            <a:r>
              <a:rPr lang="en-US" sz="2000" dirty="0"/>
              <a:t> that influence </a:t>
            </a:r>
            <a:r>
              <a:rPr lang="en-US" sz="2000" i="1" dirty="0"/>
              <a:t>y</a:t>
            </a:r>
            <a:r>
              <a:rPr lang="en-US" sz="2000" dirty="0"/>
              <a:t>.</a:t>
            </a:r>
          </a:p>
          <a:p>
            <a:pPr marL="292608" indent="-292608">
              <a:lnSpc>
                <a:spcPct val="90000"/>
              </a:lnSpc>
            </a:pPr>
            <a:r>
              <a:rPr lang="en-US" sz="2000" dirty="0"/>
              <a:t>The difference between the observed and the predicted values is the</a:t>
            </a:r>
            <a:endParaRPr lang="en-IN" sz="2000" dirty="0"/>
          </a:p>
        </p:txBody>
      </p:sp>
      <p:sp>
        <p:nvSpPr>
          <p:cNvPr id="10" name="Content Placeholder 9">
            <a:extLst>
              <a:ext uri="{FF2B5EF4-FFF2-40B4-BE49-F238E27FC236}">
                <a16:creationId xmlns:a16="http://schemas.microsoft.com/office/drawing/2014/main" id="{1EE73FED-44AF-48DC-92F4-F23E1A082860}"/>
              </a:ext>
            </a:extLst>
          </p:cNvPr>
          <p:cNvSpPr>
            <a:spLocks noGrp="1"/>
          </p:cNvSpPr>
          <p:nvPr>
            <p:ph idx="16"/>
          </p:nvPr>
        </p:nvSpPr>
        <p:spPr>
          <a:xfrm>
            <a:off x="487180" y="5231568"/>
            <a:ext cx="1371600" cy="599606"/>
          </a:xfrm>
        </p:spPr>
        <p:txBody>
          <a:bodyPr>
            <a:normAutofit/>
          </a:bodyPr>
          <a:lstStyle/>
          <a:p>
            <a:pPr marL="292608" indent="0">
              <a:lnSpc>
                <a:spcPct val="90000"/>
              </a:lnSpc>
              <a:buNone/>
            </a:pPr>
            <a:r>
              <a:rPr lang="en-US" sz="2000" dirty="0"/>
              <a:t>residual:</a:t>
            </a:r>
            <a:endParaRPr lang="en-IN" sz="2000" dirty="0"/>
          </a:p>
        </p:txBody>
      </p:sp>
      <p:graphicFrame>
        <p:nvGraphicFramePr>
          <p:cNvPr id="18" name="Object 17">
            <a:extLst>
              <a:ext uri="{FF2B5EF4-FFF2-40B4-BE49-F238E27FC236}">
                <a16:creationId xmlns:a16="http://schemas.microsoft.com/office/drawing/2014/main" id="{060E2397-DC8D-4F34-A78C-E8366AFE54E6}"/>
              </a:ext>
            </a:extLst>
          </p:cNvPr>
          <p:cNvGraphicFramePr>
            <a:graphicFrameLocks noChangeAspect="1"/>
          </p:cNvGraphicFramePr>
          <p:nvPr>
            <p:extLst>
              <p:ext uri="{D42A27DB-BD31-4B8C-83A1-F6EECF244321}">
                <p14:modId xmlns:p14="http://schemas.microsoft.com/office/powerpoint/2010/main" val="2741823326"/>
              </p:ext>
            </p:extLst>
          </p:nvPr>
        </p:nvGraphicFramePr>
        <p:xfrm>
          <a:off x="1906588" y="5273675"/>
          <a:ext cx="977900" cy="304800"/>
        </p:xfrm>
        <a:graphic>
          <a:graphicData uri="http://schemas.openxmlformats.org/presentationml/2006/ole">
            <mc:AlternateContent xmlns:mc="http://schemas.openxmlformats.org/markup-compatibility/2006">
              <mc:Choice xmlns:v="urn:schemas-microsoft-com:vml" Requires="v">
                <p:oleObj name="Equation" r:id="rId8" imgW="977760" imgH="304560" progId="Equation.DSMT4">
                  <p:embed/>
                </p:oleObj>
              </mc:Choice>
              <mc:Fallback>
                <p:oleObj name="Equation" r:id="rId8" imgW="977760" imgH="304560" progId="Equation.DSMT4">
                  <p:embed/>
                  <p:pic>
                    <p:nvPicPr>
                      <p:cNvPr id="0" name=""/>
                      <p:cNvPicPr/>
                      <p:nvPr/>
                    </p:nvPicPr>
                    <p:blipFill>
                      <a:blip r:embed="rId9"/>
                      <a:stretch>
                        <a:fillRect/>
                      </a:stretch>
                    </p:blipFill>
                    <p:spPr>
                      <a:xfrm>
                        <a:off x="1906588" y="5273675"/>
                        <a:ext cx="977900" cy="304800"/>
                      </a:xfrm>
                      <a:prstGeom prst="rect">
                        <a:avLst/>
                      </a:prstGeom>
                    </p:spPr>
                  </p:pic>
                </p:oleObj>
              </mc:Fallback>
            </mc:AlternateContent>
          </a:graphicData>
        </a:graphic>
      </p:graphicFrame>
    </p:spTree>
    <p:extLst>
      <p:ext uri="{BB962C8B-B14F-4D97-AF65-F5344CB8AC3E}">
        <p14:creationId xmlns:p14="http://schemas.microsoft.com/office/powerpoint/2010/main" val="3254750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noAutofit/>
          </a:bodyPr>
          <a:lstStyle/>
          <a:p>
            <a:r>
              <a:rPr lang="en-US" sz="3600" dirty="0">
                <a:latin typeface="+mn-lt"/>
              </a:rPr>
              <a:t>Chapter 14 Learning Objectives (L</a:t>
            </a:r>
            <a:r>
              <a:rPr lang="en-US" sz="100" dirty="0">
                <a:latin typeface="+mn-lt"/>
              </a:rPr>
              <a:t> </a:t>
            </a:r>
            <a:r>
              <a:rPr lang="en-US" sz="3600" dirty="0" err="1">
                <a:latin typeface="+mn-lt"/>
              </a:rPr>
              <a:t>Os</a:t>
            </a:r>
            <a:r>
              <a:rPr lang="en-US" sz="3600" dirty="0">
                <a:latin typeface="+mn-lt"/>
              </a:rPr>
              <a:t>)</a:t>
            </a:r>
            <a:endParaRPr lang="en-US" sz="3600" noProof="0" dirty="0">
              <a:latin typeface="+mn-lt"/>
            </a:endParaRPr>
          </a:p>
        </p:txBody>
      </p:sp>
      <p:sp>
        <p:nvSpPr>
          <p:cNvPr id="12" name="Content Placeholder 2"/>
          <p:cNvSpPr>
            <a:spLocks noGrp="1"/>
          </p:cNvSpPr>
          <p:nvPr>
            <p:ph idx="1"/>
          </p:nvPr>
        </p:nvSpPr>
        <p:spPr/>
        <p:txBody>
          <a:bodyPr>
            <a:normAutofit/>
          </a:bodyPr>
          <a:lstStyle/>
          <a:p>
            <a:pPr marL="1139825" indent="-1139825">
              <a:buSzPct val="150000"/>
              <a:buNone/>
            </a:pPr>
            <a:r>
              <a:rPr lang="en-US" sz="2400" b="1" noProof="0" dirty="0">
                <a:solidFill>
                  <a:schemeClr val="accent5">
                    <a:lumMod val="50000"/>
                  </a:schemeClr>
                </a:solidFill>
                <a:latin typeface="+mn-lt"/>
              </a:rPr>
              <a:t>L</a:t>
            </a:r>
            <a:r>
              <a:rPr lang="en-US" sz="100" b="1" noProof="0" dirty="0">
                <a:solidFill>
                  <a:schemeClr val="accent5">
                    <a:lumMod val="50000"/>
                  </a:schemeClr>
                </a:solidFill>
                <a:latin typeface="+mn-lt"/>
              </a:rPr>
              <a:t> </a:t>
            </a:r>
            <a:r>
              <a:rPr lang="en-US" sz="2400" b="1" noProof="0" dirty="0">
                <a:solidFill>
                  <a:schemeClr val="accent5">
                    <a:lumMod val="50000"/>
                  </a:schemeClr>
                </a:solidFill>
                <a:latin typeface="+mn-lt"/>
              </a:rPr>
              <a:t>O 14.1</a:t>
            </a:r>
            <a:r>
              <a:rPr lang="en-US" sz="2400" b="1" noProof="0" dirty="0">
                <a:solidFill>
                  <a:srgbClr val="009C9E"/>
                </a:solidFill>
                <a:latin typeface="+mn-lt"/>
              </a:rPr>
              <a:t>   </a:t>
            </a:r>
            <a:r>
              <a:rPr lang="en-US" sz="2400" dirty="0">
                <a:latin typeface="+mn-lt"/>
              </a:rPr>
              <a:t>Conduct a hypothesis test for the population correlation coefficient.</a:t>
            </a:r>
            <a:endParaRPr lang="en-US" sz="2400" noProof="0" dirty="0">
              <a:latin typeface="+mn-lt"/>
            </a:endParaRPr>
          </a:p>
          <a:p>
            <a:pPr marL="1139825" indent="-1139825">
              <a:buSzPct val="150000"/>
              <a:buNone/>
            </a:pPr>
            <a:r>
              <a:rPr lang="en-US" sz="2400" b="1" noProof="0" dirty="0">
                <a:solidFill>
                  <a:schemeClr val="accent5">
                    <a:lumMod val="50000"/>
                  </a:schemeClr>
                </a:solidFill>
                <a:latin typeface="+mn-lt"/>
              </a:rPr>
              <a:t>L</a:t>
            </a:r>
            <a:r>
              <a:rPr lang="en-US" sz="100" b="1" noProof="0" dirty="0">
                <a:solidFill>
                  <a:schemeClr val="accent5">
                    <a:lumMod val="50000"/>
                  </a:schemeClr>
                </a:solidFill>
                <a:latin typeface="+mn-lt"/>
              </a:rPr>
              <a:t> </a:t>
            </a:r>
            <a:r>
              <a:rPr lang="en-US" sz="2400" b="1" noProof="0" dirty="0">
                <a:solidFill>
                  <a:schemeClr val="accent5">
                    <a:lumMod val="50000"/>
                  </a:schemeClr>
                </a:solidFill>
                <a:latin typeface="+mn-lt"/>
              </a:rPr>
              <a:t>O 14.2</a:t>
            </a:r>
            <a:r>
              <a:rPr lang="en-US" sz="2400" b="1" noProof="0" dirty="0">
                <a:solidFill>
                  <a:srgbClr val="009C9E"/>
                </a:solidFill>
                <a:latin typeface="+mn-lt"/>
              </a:rPr>
              <a:t>   </a:t>
            </a:r>
            <a:r>
              <a:rPr lang="en-US" sz="2400" dirty="0">
                <a:latin typeface="+mn-lt"/>
              </a:rPr>
              <a:t>Estimate and interpret a simple linear regression model.</a:t>
            </a:r>
            <a:endParaRPr lang="en-US" sz="2400" noProof="0" dirty="0">
              <a:latin typeface="+mn-lt"/>
            </a:endParaRPr>
          </a:p>
          <a:p>
            <a:pPr marL="1139825" indent="-1139825">
              <a:buSzPct val="150000"/>
              <a:buNone/>
            </a:pPr>
            <a:r>
              <a:rPr lang="en-US" sz="2400" b="1" noProof="0" dirty="0">
                <a:solidFill>
                  <a:schemeClr val="accent5">
                    <a:lumMod val="50000"/>
                  </a:schemeClr>
                </a:solidFill>
                <a:latin typeface="+mn-lt"/>
              </a:rPr>
              <a:t>L</a:t>
            </a:r>
            <a:r>
              <a:rPr lang="en-US" sz="100" b="1" noProof="0" dirty="0">
                <a:solidFill>
                  <a:schemeClr val="accent5">
                    <a:lumMod val="50000"/>
                  </a:schemeClr>
                </a:solidFill>
                <a:latin typeface="+mn-lt"/>
              </a:rPr>
              <a:t> </a:t>
            </a:r>
            <a:r>
              <a:rPr lang="en-US" sz="2400" b="1" noProof="0" dirty="0">
                <a:solidFill>
                  <a:schemeClr val="accent5">
                    <a:lumMod val="50000"/>
                  </a:schemeClr>
                </a:solidFill>
                <a:latin typeface="+mn-lt"/>
              </a:rPr>
              <a:t>O 14.3   </a:t>
            </a:r>
            <a:r>
              <a:rPr lang="en-US" sz="2400" dirty="0">
                <a:latin typeface="+mn-lt"/>
              </a:rPr>
              <a:t>Estimate and interpret a multiple linear regression model.</a:t>
            </a:r>
            <a:endParaRPr lang="en-US" sz="2400" noProof="0" dirty="0">
              <a:latin typeface="+mn-lt"/>
            </a:endParaRPr>
          </a:p>
          <a:p>
            <a:pPr marL="1139825" indent="-1139825">
              <a:buNone/>
            </a:pPr>
            <a:r>
              <a:rPr lang="en-US" sz="2400" b="1" noProof="0" dirty="0">
                <a:solidFill>
                  <a:schemeClr val="accent5">
                    <a:lumMod val="50000"/>
                  </a:schemeClr>
                </a:solidFill>
                <a:latin typeface="+mn-lt"/>
              </a:rPr>
              <a:t>L</a:t>
            </a:r>
            <a:r>
              <a:rPr lang="en-US" sz="100" b="1" noProof="0" dirty="0">
                <a:solidFill>
                  <a:schemeClr val="accent5">
                    <a:lumMod val="50000"/>
                  </a:schemeClr>
                </a:solidFill>
                <a:latin typeface="+mn-lt"/>
              </a:rPr>
              <a:t> </a:t>
            </a:r>
            <a:r>
              <a:rPr lang="en-US" sz="2400" b="1" noProof="0" dirty="0">
                <a:solidFill>
                  <a:schemeClr val="accent5">
                    <a:lumMod val="50000"/>
                  </a:schemeClr>
                </a:solidFill>
                <a:latin typeface="+mn-lt"/>
              </a:rPr>
              <a:t>O 14.4   </a:t>
            </a:r>
            <a:r>
              <a:rPr lang="en-US" sz="2400" dirty="0">
                <a:latin typeface="+mn-lt"/>
              </a:rPr>
              <a:t>Interpret goodness-of-fit measures.</a:t>
            </a:r>
            <a:endParaRPr lang="en-US" sz="2400" noProof="0" dirty="0">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30756-1D75-4DDC-B258-D044F9016995}"/>
              </a:ext>
            </a:extLst>
          </p:cNvPr>
          <p:cNvSpPr>
            <a:spLocks noGrp="1"/>
          </p:cNvSpPr>
          <p:nvPr>
            <p:ph type="title"/>
          </p:nvPr>
        </p:nvSpPr>
        <p:spPr/>
        <p:txBody>
          <a:bodyPr/>
          <a:lstStyle/>
          <a:p>
            <a:r>
              <a:rPr lang="en-US" dirty="0"/>
              <a:t>14.2 The Linear Regression Model </a:t>
            </a:r>
            <a:r>
              <a:rPr lang="en-US" sz="1000" dirty="0"/>
              <a:t>8</a:t>
            </a:r>
            <a:endParaRPr lang="en-IN" dirty="0"/>
          </a:p>
        </p:txBody>
      </p:sp>
      <p:sp>
        <p:nvSpPr>
          <p:cNvPr id="3" name="Content Placeholder 2">
            <a:extLst>
              <a:ext uri="{FF2B5EF4-FFF2-40B4-BE49-F238E27FC236}">
                <a16:creationId xmlns:a16="http://schemas.microsoft.com/office/drawing/2014/main" id="{BE7C080B-20E3-4BCE-A171-3179C5B5A83C}"/>
              </a:ext>
            </a:extLst>
          </p:cNvPr>
          <p:cNvSpPr>
            <a:spLocks noGrp="1"/>
          </p:cNvSpPr>
          <p:nvPr>
            <p:ph idx="1"/>
          </p:nvPr>
        </p:nvSpPr>
        <p:spPr>
          <a:xfrm>
            <a:off x="457200" y="1600201"/>
            <a:ext cx="8229600" cy="761999"/>
          </a:xfrm>
        </p:spPr>
        <p:txBody>
          <a:bodyPr>
            <a:normAutofit/>
          </a:bodyPr>
          <a:lstStyle/>
          <a:p>
            <a:pPr>
              <a:lnSpc>
                <a:spcPct val="90000"/>
              </a:lnSpc>
            </a:pPr>
            <a:r>
              <a:rPr lang="en-US" sz="2400" dirty="0"/>
              <a:t>Place the response on the vertical axis and the explanatory variable on the horizontal axis.</a:t>
            </a:r>
            <a:endParaRPr lang="en-IN" sz="2400" dirty="0"/>
          </a:p>
        </p:txBody>
      </p:sp>
      <p:pic>
        <p:nvPicPr>
          <p:cNvPr id="5" name="Picture 4" descr="Scatterplot showing a positive linear relationship between income (in $1,000s) and debt payments ($).">
            <a:extLst>
              <a:ext uri="{FF2B5EF4-FFF2-40B4-BE49-F238E27FC236}">
                <a16:creationId xmlns:a16="http://schemas.microsoft.com/office/drawing/2014/main" id="{31F2DAC9-FBD4-430C-97CD-DCA1F1091E47}"/>
              </a:ext>
            </a:extLst>
          </p:cNvPr>
          <p:cNvPicPr>
            <a:picLocks noChangeAspect="1"/>
          </p:cNvPicPr>
          <p:nvPr/>
        </p:nvPicPr>
        <p:blipFill>
          <a:blip r:embed="rId2"/>
          <a:stretch>
            <a:fillRect/>
          </a:stretch>
        </p:blipFill>
        <p:spPr>
          <a:xfrm>
            <a:off x="1895106" y="2514600"/>
            <a:ext cx="5267694" cy="2722630"/>
          </a:xfrm>
          <a:prstGeom prst="rect">
            <a:avLst/>
          </a:prstGeom>
        </p:spPr>
      </p:pic>
      <p:sp>
        <p:nvSpPr>
          <p:cNvPr id="4" name="Content Placeholder 3">
            <a:extLst>
              <a:ext uri="{FF2B5EF4-FFF2-40B4-BE49-F238E27FC236}">
                <a16:creationId xmlns:a16="http://schemas.microsoft.com/office/drawing/2014/main" id="{45698B14-942A-442E-8609-975E3C58358C}"/>
              </a:ext>
            </a:extLst>
          </p:cNvPr>
          <p:cNvSpPr>
            <a:spLocks noGrp="1"/>
          </p:cNvSpPr>
          <p:nvPr>
            <p:ph sz="quarter" idx="10"/>
          </p:nvPr>
        </p:nvSpPr>
        <p:spPr/>
        <p:txBody>
          <a:bodyPr/>
          <a:lstStyle/>
          <a:p>
            <a:r>
              <a:rPr lang="en-US" dirty="0">
                <a:hlinkClick r:id="rId3" action="ppaction://hlinksldjump"/>
              </a:rPr>
              <a:t>Access the text alternative for slide images.</a:t>
            </a:r>
            <a:endParaRPr lang="en-IN" dirty="0"/>
          </a:p>
        </p:txBody>
      </p:sp>
    </p:spTree>
    <p:extLst>
      <p:ext uri="{BB962C8B-B14F-4D97-AF65-F5344CB8AC3E}">
        <p14:creationId xmlns:p14="http://schemas.microsoft.com/office/powerpoint/2010/main" val="1519199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E9013-1C49-4DF1-8AFE-04CA7D157FA7}"/>
              </a:ext>
            </a:extLst>
          </p:cNvPr>
          <p:cNvSpPr>
            <a:spLocks noGrp="1"/>
          </p:cNvSpPr>
          <p:nvPr>
            <p:ph type="title"/>
          </p:nvPr>
        </p:nvSpPr>
        <p:spPr/>
        <p:txBody>
          <a:bodyPr/>
          <a:lstStyle/>
          <a:p>
            <a:r>
              <a:rPr lang="en-US" dirty="0"/>
              <a:t>14.2 The Linear Regression Model </a:t>
            </a:r>
            <a:r>
              <a:rPr lang="en-US" sz="1000" dirty="0"/>
              <a:t>9</a:t>
            </a:r>
            <a:endParaRPr lang="en-IN" dirty="0"/>
          </a:p>
        </p:txBody>
      </p:sp>
      <p:sp>
        <p:nvSpPr>
          <p:cNvPr id="3" name="Content Placeholder 2">
            <a:extLst>
              <a:ext uri="{FF2B5EF4-FFF2-40B4-BE49-F238E27FC236}">
                <a16:creationId xmlns:a16="http://schemas.microsoft.com/office/drawing/2014/main" id="{5FC3D601-DA13-4D7A-98B9-99DAAE8F68D9}"/>
              </a:ext>
            </a:extLst>
          </p:cNvPr>
          <p:cNvSpPr>
            <a:spLocks noGrp="1"/>
          </p:cNvSpPr>
          <p:nvPr>
            <p:ph idx="1"/>
          </p:nvPr>
        </p:nvSpPr>
        <p:spPr>
          <a:xfrm>
            <a:off x="457200" y="1600201"/>
            <a:ext cx="8229600" cy="468441"/>
          </a:xfrm>
        </p:spPr>
        <p:txBody>
          <a:bodyPr>
            <a:normAutofit/>
          </a:bodyPr>
          <a:lstStyle/>
          <a:p>
            <a:pPr marL="0" indent="0">
              <a:buNone/>
            </a:pPr>
            <a:r>
              <a:rPr lang="en-US" sz="2200" dirty="0"/>
              <a:t>The method of least squares or ordinary least squares is used to obtain</a:t>
            </a:r>
            <a:endParaRPr lang="en-IN" sz="2200" dirty="0"/>
          </a:p>
        </p:txBody>
      </p:sp>
      <p:sp>
        <p:nvSpPr>
          <p:cNvPr id="4" name="Content Placeholder 3">
            <a:extLst>
              <a:ext uri="{FF2B5EF4-FFF2-40B4-BE49-F238E27FC236}">
                <a16:creationId xmlns:a16="http://schemas.microsoft.com/office/drawing/2014/main" id="{C044155B-BCF7-4792-BCFF-52D93DA46680}"/>
              </a:ext>
            </a:extLst>
          </p:cNvPr>
          <p:cNvSpPr>
            <a:spLocks noGrp="1"/>
          </p:cNvSpPr>
          <p:nvPr>
            <p:ph idx="10"/>
          </p:nvPr>
        </p:nvSpPr>
        <p:spPr>
          <a:xfrm>
            <a:off x="457200" y="2133601"/>
            <a:ext cx="1641423" cy="444707"/>
          </a:xfrm>
        </p:spPr>
        <p:txBody>
          <a:bodyPr>
            <a:normAutofit/>
          </a:bodyPr>
          <a:lstStyle/>
          <a:p>
            <a:pPr marL="0" indent="0">
              <a:buNone/>
            </a:pPr>
            <a:r>
              <a:rPr lang="en-US" sz="2200" dirty="0"/>
              <a:t>estimates of</a:t>
            </a:r>
            <a:endParaRPr lang="en-IN" sz="2200" dirty="0"/>
          </a:p>
        </p:txBody>
      </p:sp>
      <p:graphicFrame>
        <p:nvGraphicFramePr>
          <p:cNvPr id="11" name="Object 10">
            <a:extLst>
              <a:ext uri="{FF2B5EF4-FFF2-40B4-BE49-F238E27FC236}">
                <a16:creationId xmlns:a16="http://schemas.microsoft.com/office/drawing/2014/main" id="{FD288DA7-CFF8-4B43-9251-0A7FB02B3E5B}"/>
              </a:ext>
            </a:extLst>
          </p:cNvPr>
          <p:cNvGraphicFramePr>
            <a:graphicFrameLocks noChangeAspect="1"/>
          </p:cNvGraphicFramePr>
          <p:nvPr>
            <p:extLst>
              <p:ext uri="{D42A27DB-BD31-4B8C-83A1-F6EECF244321}">
                <p14:modId xmlns:p14="http://schemas.microsoft.com/office/powerpoint/2010/main" val="1268125842"/>
              </p:ext>
            </p:extLst>
          </p:nvPr>
        </p:nvGraphicFramePr>
        <p:xfrm>
          <a:off x="2114550" y="2173288"/>
          <a:ext cx="1117600" cy="368300"/>
        </p:xfrm>
        <a:graphic>
          <a:graphicData uri="http://schemas.openxmlformats.org/presentationml/2006/ole">
            <mc:AlternateContent xmlns:mc="http://schemas.openxmlformats.org/markup-compatibility/2006">
              <mc:Choice xmlns:v="urn:schemas-microsoft-com:vml" Requires="v">
                <p:oleObj name="Equation" r:id="rId2" imgW="1117440" imgH="368280" progId="Equation.DSMT4">
                  <p:embed/>
                </p:oleObj>
              </mc:Choice>
              <mc:Fallback>
                <p:oleObj name="Equation" r:id="rId2" imgW="1117440" imgH="368280" progId="Equation.DSMT4">
                  <p:embed/>
                  <p:pic>
                    <p:nvPicPr>
                      <p:cNvPr id="0" name=""/>
                      <p:cNvPicPr/>
                      <p:nvPr/>
                    </p:nvPicPr>
                    <p:blipFill>
                      <a:blip r:embed="rId3"/>
                      <a:stretch>
                        <a:fillRect/>
                      </a:stretch>
                    </p:blipFill>
                    <p:spPr>
                      <a:xfrm>
                        <a:off x="2114550" y="2173288"/>
                        <a:ext cx="1117600" cy="3683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E5445E24-C686-458C-AB9F-D78026E6FE45}"/>
              </a:ext>
            </a:extLst>
          </p:cNvPr>
          <p:cNvSpPr>
            <a:spLocks noGrp="1"/>
          </p:cNvSpPr>
          <p:nvPr>
            <p:ph idx="11"/>
          </p:nvPr>
        </p:nvSpPr>
        <p:spPr>
          <a:xfrm>
            <a:off x="457200" y="2620781"/>
            <a:ext cx="2540833" cy="467194"/>
          </a:xfrm>
        </p:spPr>
        <p:txBody>
          <a:bodyPr>
            <a:normAutofit/>
          </a:bodyPr>
          <a:lstStyle/>
          <a:p>
            <a:pPr marL="0" indent="0">
              <a:buNone/>
            </a:pPr>
            <a:r>
              <a:rPr lang="en-US" sz="2200" dirty="0"/>
              <a:t>O</a:t>
            </a:r>
            <a:r>
              <a:rPr lang="en-US" sz="100" dirty="0"/>
              <a:t> </a:t>
            </a:r>
            <a:r>
              <a:rPr lang="en-US" sz="2200" dirty="0"/>
              <a:t>L</a:t>
            </a:r>
            <a:r>
              <a:rPr lang="en-US" sz="100" dirty="0"/>
              <a:t> </a:t>
            </a:r>
            <a:r>
              <a:rPr lang="en-US" sz="2200" dirty="0"/>
              <a:t>S chooses the line</a:t>
            </a:r>
            <a:endParaRPr lang="en-IN" sz="2200" dirty="0"/>
          </a:p>
        </p:txBody>
      </p:sp>
      <p:graphicFrame>
        <p:nvGraphicFramePr>
          <p:cNvPr id="12" name="Object 11">
            <a:extLst>
              <a:ext uri="{FF2B5EF4-FFF2-40B4-BE49-F238E27FC236}">
                <a16:creationId xmlns:a16="http://schemas.microsoft.com/office/drawing/2014/main" id="{AA10C59A-17E4-49DE-9647-712E5AFBBA13}"/>
              </a:ext>
            </a:extLst>
          </p:cNvPr>
          <p:cNvGraphicFramePr>
            <a:graphicFrameLocks noChangeAspect="1"/>
          </p:cNvGraphicFramePr>
          <p:nvPr>
            <p:extLst>
              <p:ext uri="{D42A27DB-BD31-4B8C-83A1-F6EECF244321}">
                <p14:modId xmlns:p14="http://schemas.microsoft.com/office/powerpoint/2010/main" val="1553096129"/>
              </p:ext>
            </p:extLst>
          </p:nvPr>
        </p:nvGraphicFramePr>
        <p:xfrm>
          <a:off x="2997200" y="2651125"/>
          <a:ext cx="1219200" cy="393700"/>
        </p:xfrm>
        <a:graphic>
          <a:graphicData uri="http://schemas.openxmlformats.org/presentationml/2006/ole">
            <mc:AlternateContent xmlns:mc="http://schemas.openxmlformats.org/markup-compatibility/2006">
              <mc:Choice xmlns:v="urn:schemas-microsoft-com:vml" Requires="v">
                <p:oleObj name="Equation" r:id="rId4" imgW="1218960" imgH="393480" progId="Equation.DSMT4">
                  <p:embed/>
                </p:oleObj>
              </mc:Choice>
              <mc:Fallback>
                <p:oleObj name="Equation" r:id="rId4" imgW="1218960" imgH="393480" progId="Equation.DSMT4">
                  <p:embed/>
                  <p:pic>
                    <p:nvPicPr>
                      <p:cNvPr id="0" name=""/>
                      <p:cNvPicPr/>
                      <p:nvPr/>
                    </p:nvPicPr>
                    <p:blipFill>
                      <a:blip r:embed="rId5"/>
                      <a:stretch>
                        <a:fillRect/>
                      </a:stretch>
                    </p:blipFill>
                    <p:spPr>
                      <a:xfrm>
                        <a:off x="2997200" y="2651125"/>
                        <a:ext cx="1219200" cy="39370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D5D13282-AD3B-4740-9C67-0F63BA2F14EC}"/>
              </a:ext>
            </a:extLst>
          </p:cNvPr>
          <p:cNvSpPr>
            <a:spLocks noGrp="1"/>
          </p:cNvSpPr>
          <p:nvPr>
            <p:ph idx="12"/>
          </p:nvPr>
        </p:nvSpPr>
        <p:spPr>
          <a:xfrm>
            <a:off x="4191000" y="2578308"/>
            <a:ext cx="4510790" cy="509667"/>
          </a:xfrm>
        </p:spPr>
        <p:txBody>
          <a:bodyPr>
            <a:normAutofit fontScale="92500"/>
          </a:bodyPr>
          <a:lstStyle/>
          <a:p>
            <a:pPr marL="0" indent="0">
              <a:buNone/>
            </a:pPr>
            <a:r>
              <a:rPr lang="en-US" sz="2200" dirty="0"/>
              <a:t>to minimize the error sum </a:t>
            </a:r>
            <a:r>
              <a:rPr lang="en-US" sz="2400" dirty="0"/>
              <a:t>of squares,</a:t>
            </a:r>
            <a:endParaRPr lang="en-IN" sz="2200" dirty="0"/>
          </a:p>
        </p:txBody>
      </p:sp>
      <p:graphicFrame>
        <p:nvGraphicFramePr>
          <p:cNvPr id="13" name="Object 12">
            <a:extLst>
              <a:ext uri="{FF2B5EF4-FFF2-40B4-BE49-F238E27FC236}">
                <a16:creationId xmlns:a16="http://schemas.microsoft.com/office/drawing/2014/main" id="{7DD06A3E-54CB-408D-B2D7-A1CC6AE65AC0}"/>
              </a:ext>
            </a:extLst>
          </p:cNvPr>
          <p:cNvGraphicFramePr>
            <a:graphicFrameLocks noChangeAspect="1"/>
          </p:cNvGraphicFramePr>
          <p:nvPr>
            <p:extLst>
              <p:ext uri="{D42A27DB-BD31-4B8C-83A1-F6EECF244321}">
                <p14:modId xmlns:p14="http://schemas.microsoft.com/office/powerpoint/2010/main" val="2631480213"/>
              </p:ext>
            </p:extLst>
          </p:nvPr>
        </p:nvGraphicFramePr>
        <p:xfrm>
          <a:off x="582613" y="3116263"/>
          <a:ext cx="2908300" cy="469900"/>
        </p:xfrm>
        <a:graphic>
          <a:graphicData uri="http://schemas.openxmlformats.org/presentationml/2006/ole">
            <mc:AlternateContent xmlns:mc="http://schemas.openxmlformats.org/markup-compatibility/2006">
              <mc:Choice xmlns:v="urn:schemas-microsoft-com:vml" Requires="v">
                <p:oleObj name="Equation" r:id="rId6" imgW="2908080" imgH="469800" progId="Equation.DSMT4">
                  <p:embed/>
                </p:oleObj>
              </mc:Choice>
              <mc:Fallback>
                <p:oleObj name="Equation" r:id="rId6" imgW="2908080" imgH="469800" progId="Equation.DSMT4">
                  <p:embed/>
                  <p:pic>
                    <p:nvPicPr>
                      <p:cNvPr id="0" name=""/>
                      <p:cNvPicPr/>
                      <p:nvPr/>
                    </p:nvPicPr>
                    <p:blipFill>
                      <a:blip r:embed="rId7"/>
                      <a:stretch>
                        <a:fillRect/>
                      </a:stretch>
                    </p:blipFill>
                    <p:spPr>
                      <a:xfrm>
                        <a:off x="582613" y="3116263"/>
                        <a:ext cx="2908300" cy="4699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11833CC6-5574-4A17-AA33-EECE0EA86377}"/>
              </a:ext>
            </a:extLst>
          </p:cNvPr>
          <p:cNvSpPr>
            <a:spLocks noGrp="1"/>
          </p:cNvSpPr>
          <p:nvPr>
            <p:ph idx="13"/>
          </p:nvPr>
        </p:nvSpPr>
        <p:spPr>
          <a:xfrm>
            <a:off x="457200" y="3690260"/>
            <a:ext cx="8244590" cy="2253340"/>
          </a:xfrm>
        </p:spPr>
        <p:txBody>
          <a:bodyPr>
            <a:normAutofit/>
          </a:bodyPr>
          <a:lstStyle/>
          <a:p>
            <a:pPr marL="292608" indent="-292608">
              <a:lnSpc>
                <a:spcPct val="90000"/>
              </a:lnSpc>
            </a:pPr>
            <a:r>
              <a:rPr lang="en-US" sz="2000" dirty="0"/>
              <a:t>Sum of the squared differences between the observed values and their predicted values.</a:t>
            </a:r>
          </a:p>
          <a:p>
            <a:pPr marL="292608" indent="-292608">
              <a:lnSpc>
                <a:spcPct val="90000"/>
              </a:lnSpc>
            </a:pPr>
            <a:r>
              <a:rPr lang="en-US" sz="2000" dirty="0"/>
              <a:t>Sum of squared differences from the regression equation.</a:t>
            </a:r>
          </a:p>
          <a:p>
            <a:pPr marL="292608" indent="-292608">
              <a:lnSpc>
                <a:spcPct val="90000"/>
              </a:lnSpc>
            </a:pPr>
            <a:r>
              <a:rPr lang="en-US" sz="2000" dirty="0"/>
              <a:t>Desirable properties if certain assumptions hold.</a:t>
            </a:r>
          </a:p>
          <a:p>
            <a:pPr marL="292608" indent="-292608">
              <a:lnSpc>
                <a:spcPct val="90000"/>
              </a:lnSpc>
            </a:pPr>
            <a:r>
              <a:rPr lang="en-US" sz="2000" dirty="0"/>
              <a:t>Gives an equation “closest” to the data.</a:t>
            </a:r>
            <a:endParaRPr lang="en-IN" sz="2000" dirty="0"/>
          </a:p>
        </p:txBody>
      </p:sp>
    </p:spTree>
    <p:extLst>
      <p:ext uri="{BB962C8B-B14F-4D97-AF65-F5344CB8AC3E}">
        <p14:creationId xmlns:p14="http://schemas.microsoft.com/office/powerpoint/2010/main" val="3726040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F39F7-7FFE-40AF-89F4-37AC40E24733}"/>
              </a:ext>
            </a:extLst>
          </p:cNvPr>
          <p:cNvSpPr>
            <a:spLocks noGrp="1"/>
          </p:cNvSpPr>
          <p:nvPr>
            <p:ph type="title"/>
          </p:nvPr>
        </p:nvSpPr>
        <p:spPr/>
        <p:txBody>
          <a:bodyPr/>
          <a:lstStyle/>
          <a:p>
            <a:r>
              <a:rPr lang="en-US" dirty="0"/>
              <a:t>14.2 The Linear Regression Model </a:t>
            </a:r>
            <a:r>
              <a:rPr lang="en-US" sz="1000" dirty="0"/>
              <a:t>10</a:t>
            </a:r>
            <a:endParaRPr lang="en-IN" dirty="0"/>
          </a:p>
        </p:txBody>
      </p:sp>
      <p:sp>
        <p:nvSpPr>
          <p:cNvPr id="3" name="Content Placeholder 2">
            <a:extLst>
              <a:ext uri="{FF2B5EF4-FFF2-40B4-BE49-F238E27FC236}">
                <a16:creationId xmlns:a16="http://schemas.microsoft.com/office/drawing/2014/main" id="{8799B7B5-878F-45B0-A81C-3257C1C436BD}"/>
              </a:ext>
            </a:extLst>
          </p:cNvPr>
          <p:cNvSpPr>
            <a:spLocks noGrp="1"/>
          </p:cNvSpPr>
          <p:nvPr>
            <p:ph idx="1"/>
          </p:nvPr>
        </p:nvSpPr>
        <p:spPr>
          <a:xfrm>
            <a:off x="457200" y="1600202"/>
            <a:ext cx="8229600" cy="468442"/>
          </a:xfrm>
        </p:spPr>
        <p:txBody>
          <a:bodyPr>
            <a:normAutofit/>
          </a:bodyPr>
          <a:lstStyle/>
          <a:p>
            <a:pPr marL="0" indent="0">
              <a:buNone/>
            </a:pPr>
            <a:r>
              <a:rPr lang="en-US" sz="2200" dirty="0"/>
              <a:t>Using calculus, equations have been derived for </a:t>
            </a:r>
            <a:r>
              <a:rPr lang="en-US" sz="2200" i="1" dirty="0"/>
              <a:t>b</a:t>
            </a:r>
            <a:r>
              <a:rPr lang="en-US" sz="2200" baseline="-25000" dirty="0"/>
              <a:t>1</a:t>
            </a:r>
            <a:r>
              <a:rPr lang="en-US" sz="2200" dirty="0"/>
              <a:t> and </a:t>
            </a:r>
            <a:r>
              <a:rPr lang="en-US" sz="2200" i="1" dirty="0"/>
              <a:t>b</a:t>
            </a:r>
            <a:r>
              <a:rPr lang="en-US" sz="2200" baseline="-25000" dirty="0"/>
              <a:t>0</a:t>
            </a:r>
            <a:r>
              <a:rPr lang="en-US" sz="2200" dirty="0"/>
              <a:t>.</a:t>
            </a:r>
            <a:endParaRPr lang="en-IN" sz="2200" dirty="0"/>
          </a:p>
        </p:txBody>
      </p:sp>
      <p:sp>
        <p:nvSpPr>
          <p:cNvPr id="4" name="Content Placeholder 3">
            <a:extLst>
              <a:ext uri="{FF2B5EF4-FFF2-40B4-BE49-F238E27FC236}">
                <a16:creationId xmlns:a16="http://schemas.microsoft.com/office/drawing/2014/main" id="{69FFD67D-7B19-4B12-ABDA-E65FA5290391}"/>
              </a:ext>
            </a:extLst>
          </p:cNvPr>
          <p:cNvSpPr>
            <a:spLocks noGrp="1"/>
          </p:cNvSpPr>
          <p:nvPr>
            <p:ph idx="10"/>
          </p:nvPr>
        </p:nvSpPr>
        <p:spPr>
          <a:xfrm>
            <a:off x="457200" y="2373443"/>
            <a:ext cx="533400" cy="353517"/>
          </a:xfrm>
        </p:spPr>
        <p:txBody>
          <a:bodyPr>
            <a:normAutofit lnSpcReduction="10000"/>
          </a:bodyPr>
          <a:lstStyle/>
          <a:p>
            <a:pPr marL="292608" indent="-292608">
              <a:lnSpc>
                <a:spcPct val="90000"/>
              </a:lnSpc>
            </a:pPr>
            <a:r>
              <a:rPr lang="en-IN" sz="2000" dirty="0"/>
              <a:t> </a:t>
            </a:r>
          </a:p>
        </p:txBody>
      </p:sp>
      <p:graphicFrame>
        <p:nvGraphicFramePr>
          <p:cNvPr id="11" name="Object 10">
            <a:extLst>
              <a:ext uri="{FF2B5EF4-FFF2-40B4-BE49-F238E27FC236}">
                <a16:creationId xmlns:a16="http://schemas.microsoft.com/office/drawing/2014/main" id="{F1354B4E-2817-4E6B-9AA6-58A59CFB3E68}"/>
              </a:ext>
            </a:extLst>
          </p:cNvPr>
          <p:cNvGraphicFramePr>
            <a:graphicFrameLocks noChangeAspect="1"/>
          </p:cNvGraphicFramePr>
          <p:nvPr>
            <p:extLst>
              <p:ext uri="{D42A27DB-BD31-4B8C-83A1-F6EECF244321}">
                <p14:modId xmlns:p14="http://schemas.microsoft.com/office/powerpoint/2010/main" val="22284320"/>
              </p:ext>
            </p:extLst>
          </p:nvPr>
        </p:nvGraphicFramePr>
        <p:xfrm>
          <a:off x="996950" y="2159000"/>
          <a:ext cx="2476500" cy="812800"/>
        </p:xfrm>
        <a:graphic>
          <a:graphicData uri="http://schemas.openxmlformats.org/presentationml/2006/ole">
            <mc:AlternateContent xmlns:mc="http://schemas.openxmlformats.org/markup-compatibility/2006">
              <mc:Choice xmlns:v="urn:schemas-microsoft-com:vml" Requires="v">
                <p:oleObj name="Equation" r:id="rId2" imgW="2476440" imgH="812520" progId="Equation.DSMT4">
                  <p:embed/>
                </p:oleObj>
              </mc:Choice>
              <mc:Fallback>
                <p:oleObj name="Equation" r:id="rId2" imgW="2476440" imgH="812520" progId="Equation.DSMT4">
                  <p:embed/>
                  <p:pic>
                    <p:nvPicPr>
                      <p:cNvPr id="0" name=""/>
                      <p:cNvPicPr/>
                      <p:nvPr/>
                    </p:nvPicPr>
                    <p:blipFill>
                      <a:blip r:embed="rId3"/>
                      <a:stretch>
                        <a:fillRect/>
                      </a:stretch>
                    </p:blipFill>
                    <p:spPr>
                      <a:xfrm>
                        <a:off x="996950" y="2159000"/>
                        <a:ext cx="2476500" cy="8128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4EE3D794-E016-42D8-B052-D0685CE064F4}"/>
              </a:ext>
            </a:extLst>
          </p:cNvPr>
          <p:cNvSpPr>
            <a:spLocks noGrp="1"/>
          </p:cNvSpPr>
          <p:nvPr>
            <p:ph idx="11"/>
          </p:nvPr>
        </p:nvSpPr>
        <p:spPr>
          <a:xfrm>
            <a:off x="457200" y="3124201"/>
            <a:ext cx="472190" cy="368508"/>
          </a:xfrm>
        </p:spPr>
        <p:txBody>
          <a:bodyPr>
            <a:normAutofit/>
          </a:bodyPr>
          <a:lstStyle/>
          <a:p>
            <a:pPr marL="292608" indent="-292608">
              <a:lnSpc>
                <a:spcPct val="90000"/>
              </a:lnSpc>
            </a:pPr>
            <a:r>
              <a:rPr lang="en-IN" sz="2000" dirty="0"/>
              <a:t> </a:t>
            </a:r>
          </a:p>
        </p:txBody>
      </p:sp>
      <p:graphicFrame>
        <p:nvGraphicFramePr>
          <p:cNvPr id="12" name="Object 11">
            <a:extLst>
              <a:ext uri="{FF2B5EF4-FFF2-40B4-BE49-F238E27FC236}">
                <a16:creationId xmlns:a16="http://schemas.microsoft.com/office/drawing/2014/main" id="{61F21ACC-9875-41C9-9F38-25E80B5D222E}"/>
              </a:ext>
            </a:extLst>
          </p:cNvPr>
          <p:cNvGraphicFramePr>
            <a:graphicFrameLocks noChangeAspect="1"/>
          </p:cNvGraphicFramePr>
          <p:nvPr>
            <p:extLst>
              <p:ext uri="{D42A27DB-BD31-4B8C-83A1-F6EECF244321}">
                <p14:modId xmlns:p14="http://schemas.microsoft.com/office/powerpoint/2010/main" val="4192661543"/>
              </p:ext>
            </p:extLst>
          </p:nvPr>
        </p:nvGraphicFramePr>
        <p:xfrm>
          <a:off x="990600" y="3130550"/>
          <a:ext cx="1257300" cy="330200"/>
        </p:xfrm>
        <a:graphic>
          <a:graphicData uri="http://schemas.openxmlformats.org/presentationml/2006/ole">
            <mc:AlternateContent xmlns:mc="http://schemas.openxmlformats.org/markup-compatibility/2006">
              <mc:Choice xmlns:v="urn:schemas-microsoft-com:vml" Requires="v">
                <p:oleObj name="Equation" r:id="rId4" imgW="1257120" imgH="330120" progId="Equation.DSMT4">
                  <p:embed/>
                </p:oleObj>
              </mc:Choice>
              <mc:Fallback>
                <p:oleObj name="Equation" r:id="rId4" imgW="1257120" imgH="330120" progId="Equation.DSMT4">
                  <p:embed/>
                  <p:pic>
                    <p:nvPicPr>
                      <p:cNvPr id="0" name=""/>
                      <p:cNvPicPr/>
                      <p:nvPr/>
                    </p:nvPicPr>
                    <p:blipFill>
                      <a:blip r:embed="rId5"/>
                      <a:stretch>
                        <a:fillRect/>
                      </a:stretch>
                    </p:blipFill>
                    <p:spPr>
                      <a:xfrm>
                        <a:off x="990600" y="3130550"/>
                        <a:ext cx="1257300" cy="33020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412996FD-170E-45FE-B4C8-2AACDD285C5C}"/>
              </a:ext>
            </a:extLst>
          </p:cNvPr>
          <p:cNvSpPr>
            <a:spLocks noGrp="1"/>
          </p:cNvSpPr>
          <p:nvPr>
            <p:ph idx="12"/>
          </p:nvPr>
        </p:nvSpPr>
        <p:spPr>
          <a:xfrm>
            <a:off x="457200" y="3600502"/>
            <a:ext cx="8229600" cy="825708"/>
          </a:xfrm>
        </p:spPr>
        <p:txBody>
          <a:bodyPr>
            <a:normAutofit/>
          </a:bodyPr>
          <a:lstStyle/>
          <a:p>
            <a:pPr marL="0" indent="0">
              <a:buNone/>
            </a:pPr>
            <a:r>
              <a:rPr lang="en-US" sz="2200" dirty="0"/>
              <a:t>Virtually every statistical software package provides these values.</a:t>
            </a:r>
          </a:p>
          <a:p>
            <a:pPr marL="0" indent="0">
              <a:buNone/>
            </a:pPr>
            <a:r>
              <a:rPr lang="en-US" sz="2200" dirty="0"/>
              <a:t>We will focus on providing interpretations rather than calculations.</a:t>
            </a:r>
            <a:endParaRPr lang="en-IN" sz="2200" dirty="0"/>
          </a:p>
        </p:txBody>
      </p:sp>
      <p:sp>
        <p:nvSpPr>
          <p:cNvPr id="7" name="Content Placeholder 6">
            <a:extLst>
              <a:ext uri="{FF2B5EF4-FFF2-40B4-BE49-F238E27FC236}">
                <a16:creationId xmlns:a16="http://schemas.microsoft.com/office/drawing/2014/main" id="{EC3D7931-9F9D-45E4-9FD7-E65BC39981F6}"/>
              </a:ext>
            </a:extLst>
          </p:cNvPr>
          <p:cNvSpPr>
            <a:spLocks noGrp="1"/>
          </p:cNvSpPr>
          <p:nvPr>
            <p:ph idx="13"/>
          </p:nvPr>
        </p:nvSpPr>
        <p:spPr>
          <a:xfrm>
            <a:off x="473440" y="4495801"/>
            <a:ext cx="2404671" cy="420974"/>
          </a:xfrm>
        </p:spPr>
        <p:txBody>
          <a:bodyPr>
            <a:normAutofit/>
          </a:bodyPr>
          <a:lstStyle/>
          <a:p>
            <a:pPr marL="292608" indent="-292608">
              <a:lnSpc>
                <a:spcPct val="90000"/>
              </a:lnSpc>
            </a:pPr>
            <a:r>
              <a:rPr lang="en-US" sz="2000" i="1" dirty="0"/>
              <a:t>b</a:t>
            </a:r>
            <a:r>
              <a:rPr lang="en-US" sz="2000" baseline="-25000" dirty="0"/>
              <a:t>1</a:t>
            </a:r>
            <a:r>
              <a:rPr lang="en-US" sz="2000" dirty="0"/>
              <a:t> is the change in</a:t>
            </a:r>
            <a:endParaRPr lang="en-IN" sz="2000" dirty="0"/>
          </a:p>
        </p:txBody>
      </p:sp>
      <p:graphicFrame>
        <p:nvGraphicFramePr>
          <p:cNvPr id="13" name="Object 12">
            <a:extLst>
              <a:ext uri="{FF2B5EF4-FFF2-40B4-BE49-F238E27FC236}">
                <a16:creationId xmlns:a16="http://schemas.microsoft.com/office/drawing/2014/main" id="{CDDF17E5-1436-477B-A745-E4D6CE8B0A0D}"/>
              </a:ext>
            </a:extLst>
          </p:cNvPr>
          <p:cNvGraphicFramePr>
            <a:graphicFrameLocks noChangeAspect="1"/>
          </p:cNvGraphicFramePr>
          <p:nvPr>
            <p:extLst>
              <p:ext uri="{D42A27DB-BD31-4B8C-83A1-F6EECF244321}">
                <p14:modId xmlns:p14="http://schemas.microsoft.com/office/powerpoint/2010/main" val="1012677337"/>
              </p:ext>
            </p:extLst>
          </p:nvPr>
        </p:nvGraphicFramePr>
        <p:xfrm>
          <a:off x="2849380" y="4555760"/>
          <a:ext cx="190500" cy="304800"/>
        </p:xfrm>
        <a:graphic>
          <a:graphicData uri="http://schemas.openxmlformats.org/presentationml/2006/ole">
            <mc:AlternateContent xmlns:mc="http://schemas.openxmlformats.org/markup-compatibility/2006">
              <mc:Choice xmlns:v="urn:schemas-microsoft-com:vml" Requires="v">
                <p:oleObj name="Equation" r:id="rId6" imgW="190440" imgH="304560" progId="Equation.DSMT4">
                  <p:embed/>
                </p:oleObj>
              </mc:Choice>
              <mc:Fallback>
                <p:oleObj name="Equation" r:id="rId6" imgW="190440" imgH="304560" progId="Equation.DSMT4">
                  <p:embed/>
                  <p:pic>
                    <p:nvPicPr>
                      <p:cNvPr id="0" name=""/>
                      <p:cNvPicPr/>
                      <p:nvPr/>
                    </p:nvPicPr>
                    <p:blipFill>
                      <a:blip r:embed="rId7"/>
                      <a:stretch>
                        <a:fillRect/>
                      </a:stretch>
                    </p:blipFill>
                    <p:spPr>
                      <a:xfrm>
                        <a:off x="2849380" y="4555760"/>
                        <a:ext cx="190500" cy="3048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F965B944-EEA8-4D86-B8E5-7A219981DD7E}"/>
              </a:ext>
            </a:extLst>
          </p:cNvPr>
          <p:cNvSpPr>
            <a:spLocks noGrp="1"/>
          </p:cNvSpPr>
          <p:nvPr>
            <p:ph idx="14"/>
          </p:nvPr>
        </p:nvSpPr>
        <p:spPr>
          <a:xfrm>
            <a:off x="3124200" y="4495802"/>
            <a:ext cx="5562600" cy="420974"/>
          </a:xfrm>
        </p:spPr>
        <p:txBody>
          <a:bodyPr>
            <a:normAutofit/>
          </a:bodyPr>
          <a:lstStyle/>
          <a:p>
            <a:pPr marL="0" indent="0">
              <a:lnSpc>
                <a:spcPct val="90000"/>
              </a:lnSpc>
              <a:buNone/>
            </a:pPr>
            <a:r>
              <a:rPr lang="en-US" sz="2000" dirty="0"/>
              <a:t>when </a:t>
            </a:r>
            <a:r>
              <a:rPr lang="en-US" sz="2000" i="1" dirty="0"/>
              <a:t>x</a:t>
            </a:r>
            <a:r>
              <a:rPr lang="en-US" sz="2000" dirty="0"/>
              <a:t> increases by one unit.</a:t>
            </a:r>
            <a:endParaRPr lang="en-IN" sz="2000" dirty="0"/>
          </a:p>
        </p:txBody>
      </p:sp>
      <p:sp>
        <p:nvSpPr>
          <p:cNvPr id="9" name="Content Placeholder 8">
            <a:extLst>
              <a:ext uri="{FF2B5EF4-FFF2-40B4-BE49-F238E27FC236}">
                <a16:creationId xmlns:a16="http://schemas.microsoft.com/office/drawing/2014/main" id="{8E0A954F-AA2A-4BC5-92E9-859C7DCF091E}"/>
              </a:ext>
            </a:extLst>
          </p:cNvPr>
          <p:cNvSpPr>
            <a:spLocks noGrp="1"/>
          </p:cNvSpPr>
          <p:nvPr>
            <p:ph idx="15"/>
          </p:nvPr>
        </p:nvSpPr>
        <p:spPr>
          <a:xfrm>
            <a:off x="473440" y="5012960"/>
            <a:ext cx="8213360" cy="825709"/>
          </a:xfrm>
        </p:spPr>
        <p:txBody>
          <a:bodyPr>
            <a:normAutofit/>
          </a:bodyPr>
          <a:lstStyle/>
          <a:p>
            <a:pPr marL="292608" indent="-292608">
              <a:lnSpc>
                <a:spcPct val="90000"/>
              </a:lnSpc>
            </a:pPr>
            <a:r>
              <a:rPr lang="en-US" sz="2000" i="1" dirty="0"/>
              <a:t>b</a:t>
            </a:r>
            <a:r>
              <a:rPr lang="en-US" sz="2000" baseline="-25000" dirty="0"/>
              <a:t>0 </a:t>
            </a:r>
            <a:r>
              <a:rPr lang="en-US" sz="2000" dirty="0"/>
              <a:t>is the predicted value when </a:t>
            </a:r>
            <a:r>
              <a:rPr lang="en-US" sz="2000" i="1" dirty="0"/>
              <a:t>x</a:t>
            </a:r>
            <a:r>
              <a:rPr lang="en-US" sz="2000" dirty="0"/>
              <a:t> has a value of zero, not always meaningful.</a:t>
            </a:r>
            <a:endParaRPr lang="en-IN" sz="2000" dirty="0"/>
          </a:p>
        </p:txBody>
      </p:sp>
    </p:spTree>
    <p:extLst>
      <p:ext uri="{BB962C8B-B14F-4D97-AF65-F5344CB8AC3E}">
        <p14:creationId xmlns:p14="http://schemas.microsoft.com/office/powerpoint/2010/main" val="3193112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CCA33-71B3-427F-B056-B6C839045E2D}"/>
              </a:ext>
            </a:extLst>
          </p:cNvPr>
          <p:cNvSpPr>
            <a:spLocks noGrp="1"/>
          </p:cNvSpPr>
          <p:nvPr>
            <p:ph type="title"/>
          </p:nvPr>
        </p:nvSpPr>
        <p:spPr/>
        <p:txBody>
          <a:bodyPr/>
          <a:lstStyle/>
          <a:p>
            <a:r>
              <a:rPr lang="en-US" dirty="0"/>
              <a:t>14.2 The Linear Regression Model </a:t>
            </a:r>
            <a:r>
              <a:rPr lang="en-US" sz="1000" dirty="0"/>
              <a:t>11</a:t>
            </a:r>
            <a:endParaRPr lang="en-IN" dirty="0"/>
          </a:p>
        </p:txBody>
      </p:sp>
      <p:sp>
        <p:nvSpPr>
          <p:cNvPr id="3" name="Content Placeholder 2">
            <a:extLst>
              <a:ext uri="{FF2B5EF4-FFF2-40B4-BE49-F238E27FC236}">
                <a16:creationId xmlns:a16="http://schemas.microsoft.com/office/drawing/2014/main" id="{5B5A2D71-6ABE-4153-B5CF-64686F0185B2}"/>
              </a:ext>
            </a:extLst>
          </p:cNvPr>
          <p:cNvSpPr>
            <a:spLocks noGrp="1"/>
          </p:cNvSpPr>
          <p:nvPr>
            <p:ph idx="1"/>
          </p:nvPr>
        </p:nvSpPr>
        <p:spPr>
          <a:xfrm>
            <a:off x="457200" y="1600202"/>
            <a:ext cx="3429000" cy="378500"/>
          </a:xfrm>
        </p:spPr>
        <p:txBody>
          <a:bodyPr>
            <a:normAutofit/>
          </a:bodyPr>
          <a:lstStyle/>
          <a:p>
            <a:pPr marL="292608" indent="-292608">
              <a:lnSpc>
                <a:spcPct val="90000"/>
              </a:lnSpc>
            </a:pPr>
            <a:r>
              <a:rPr lang="en-US" sz="2000" dirty="0"/>
              <a:t>Example: introductory case.</a:t>
            </a:r>
            <a:endParaRPr lang="en-IN" sz="2000" dirty="0"/>
          </a:p>
        </p:txBody>
      </p:sp>
      <p:sp>
        <p:nvSpPr>
          <p:cNvPr id="4" name="Content Placeholder 3">
            <a:extLst>
              <a:ext uri="{FF2B5EF4-FFF2-40B4-BE49-F238E27FC236}">
                <a16:creationId xmlns:a16="http://schemas.microsoft.com/office/drawing/2014/main" id="{46B9E0FA-8D56-4A4C-ACCC-AE73F7165871}"/>
              </a:ext>
            </a:extLst>
          </p:cNvPr>
          <p:cNvSpPr>
            <a:spLocks noGrp="1"/>
          </p:cNvSpPr>
          <p:nvPr>
            <p:ph idx="10"/>
          </p:nvPr>
        </p:nvSpPr>
        <p:spPr>
          <a:xfrm>
            <a:off x="457200" y="2057400"/>
            <a:ext cx="427220" cy="371007"/>
          </a:xfrm>
        </p:spPr>
        <p:txBody>
          <a:bodyPr>
            <a:normAutofit/>
          </a:bodyPr>
          <a:lstStyle/>
          <a:p>
            <a:pPr marL="292608" indent="-292608">
              <a:lnSpc>
                <a:spcPct val="90000"/>
              </a:lnSpc>
            </a:pPr>
            <a:r>
              <a:rPr lang="en-IN" sz="2000" dirty="0"/>
              <a:t> </a:t>
            </a:r>
          </a:p>
        </p:txBody>
      </p:sp>
      <p:graphicFrame>
        <p:nvGraphicFramePr>
          <p:cNvPr id="8" name="Object 7">
            <a:extLst>
              <a:ext uri="{FF2B5EF4-FFF2-40B4-BE49-F238E27FC236}">
                <a16:creationId xmlns:a16="http://schemas.microsoft.com/office/drawing/2014/main" id="{20BF816C-EF40-4ED8-9023-C6BB5D5496D8}"/>
              </a:ext>
            </a:extLst>
          </p:cNvPr>
          <p:cNvGraphicFramePr>
            <a:graphicFrameLocks noChangeAspect="1"/>
          </p:cNvGraphicFramePr>
          <p:nvPr>
            <p:extLst>
              <p:ext uri="{D42A27DB-BD31-4B8C-83A1-F6EECF244321}">
                <p14:modId xmlns:p14="http://schemas.microsoft.com/office/powerpoint/2010/main" val="2063095266"/>
              </p:ext>
            </p:extLst>
          </p:nvPr>
        </p:nvGraphicFramePr>
        <p:xfrm>
          <a:off x="884238" y="2057400"/>
          <a:ext cx="2578100" cy="330200"/>
        </p:xfrm>
        <a:graphic>
          <a:graphicData uri="http://schemas.openxmlformats.org/presentationml/2006/ole">
            <mc:AlternateContent xmlns:mc="http://schemas.openxmlformats.org/markup-compatibility/2006">
              <mc:Choice xmlns:v="urn:schemas-microsoft-com:vml" Requires="v">
                <p:oleObj name="Equation" r:id="rId2" imgW="2577960" imgH="330120" progId="Equation.DSMT4">
                  <p:embed/>
                </p:oleObj>
              </mc:Choice>
              <mc:Fallback>
                <p:oleObj name="Equation" r:id="rId2" imgW="2577960" imgH="330120" progId="Equation.DSMT4">
                  <p:embed/>
                  <p:pic>
                    <p:nvPicPr>
                      <p:cNvPr id="0" name=""/>
                      <p:cNvPicPr/>
                      <p:nvPr/>
                    </p:nvPicPr>
                    <p:blipFill>
                      <a:blip r:embed="rId3"/>
                      <a:stretch>
                        <a:fillRect/>
                      </a:stretch>
                    </p:blipFill>
                    <p:spPr>
                      <a:xfrm>
                        <a:off x="884238" y="2057400"/>
                        <a:ext cx="2578100" cy="330200"/>
                      </a:xfrm>
                      <a:prstGeom prst="rect">
                        <a:avLst/>
                      </a:prstGeom>
                    </p:spPr>
                  </p:pic>
                </p:oleObj>
              </mc:Fallback>
            </mc:AlternateContent>
          </a:graphicData>
        </a:graphic>
      </p:graphicFrame>
      <p:graphicFrame>
        <p:nvGraphicFramePr>
          <p:cNvPr id="11" name="Table 5">
            <a:extLst>
              <a:ext uri="{FF2B5EF4-FFF2-40B4-BE49-F238E27FC236}">
                <a16:creationId xmlns:a16="http://schemas.microsoft.com/office/drawing/2014/main" id="{D3B41BAC-3F4C-467D-AA38-D996B3A6535A}"/>
              </a:ext>
            </a:extLst>
          </p:cNvPr>
          <p:cNvGraphicFramePr>
            <a:graphicFrameLocks noGrp="1"/>
          </p:cNvGraphicFramePr>
          <p:nvPr>
            <p:extLst>
              <p:ext uri="{D42A27DB-BD31-4B8C-83A1-F6EECF244321}">
                <p14:modId xmlns:p14="http://schemas.microsoft.com/office/powerpoint/2010/main" val="3063984907"/>
              </p:ext>
            </p:extLst>
          </p:nvPr>
        </p:nvGraphicFramePr>
        <p:xfrm>
          <a:off x="515112" y="2545080"/>
          <a:ext cx="8113776" cy="2194560"/>
        </p:xfrm>
        <a:graphic>
          <a:graphicData uri="http://schemas.openxmlformats.org/drawingml/2006/table">
            <a:tbl>
              <a:tblPr firstRow="1" bandRow="1">
                <a:tableStyleId>{5C22544A-7EE6-4342-B048-85BDC9FD1C3A}</a:tableStyleId>
              </a:tblPr>
              <a:tblGrid>
                <a:gridCol w="3142488">
                  <a:extLst>
                    <a:ext uri="{9D8B030D-6E8A-4147-A177-3AD203B41FA5}">
                      <a16:colId xmlns:a16="http://schemas.microsoft.com/office/drawing/2014/main" val="3634195038"/>
                    </a:ext>
                  </a:extLst>
                </a:gridCol>
                <a:gridCol w="1295400">
                  <a:extLst>
                    <a:ext uri="{9D8B030D-6E8A-4147-A177-3AD203B41FA5}">
                      <a16:colId xmlns:a16="http://schemas.microsoft.com/office/drawing/2014/main" val="1248173021"/>
                    </a:ext>
                  </a:extLst>
                </a:gridCol>
                <a:gridCol w="3675888">
                  <a:extLst>
                    <a:ext uri="{9D8B030D-6E8A-4147-A177-3AD203B41FA5}">
                      <a16:colId xmlns:a16="http://schemas.microsoft.com/office/drawing/2014/main" val="3838551237"/>
                    </a:ext>
                  </a:extLst>
                </a:gridCol>
              </a:tblGrid>
              <a:tr h="0">
                <a:tc>
                  <a:txBody>
                    <a:bodyPr/>
                    <a:lstStyle/>
                    <a:p>
                      <a:endParaRPr lang="en-IN"/>
                    </a:p>
                  </a:txBody>
                  <a:tcPr marL="121706" marR="121706"/>
                </a:tc>
                <a:tc>
                  <a:txBody>
                    <a:bodyPr/>
                    <a:lstStyle/>
                    <a:p>
                      <a:endParaRPr lang="en-IN"/>
                    </a:p>
                  </a:txBody>
                  <a:tcPr marL="121706" marR="121706"/>
                </a:tc>
                <a:tc>
                  <a:txBody>
                    <a:bodyPr/>
                    <a:lstStyle/>
                    <a:p>
                      <a:r>
                        <a:rPr lang="en-IN" dirty="0"/>
                        <a:t>Regression Statistics</a:t>
                      </a:r>
                    </a:p>
                  </a:txBody>
                  <a:tcPr marL="121706" marR="121706"/>
                </a:tc>
                <a:extLst>
                  <a:ext uri="{0D108BD9-81ED-4DB2-BD59-A6C34878D82A}">
                    <a16:rowId xmlns:a16="http://schemas.microsoft.com/office/drawing/2014/main" val="4228097586"/>
                  </a:ext>
                </a:extLst>
              </a:tr>
              <a:tr h="0">
                <a:tc>
                  <a:txBody>
                    <a:bodyPr/>
                    <a:lstStyle/>
                    <a:p>
                      <a:r>
                        <a:rPr lang="en-IN" dirty="0"/>
                        <a:t>Multiple R</a:t>
                      </a:r>
                    </a:p>
                  </a:txBody>
                  <a:tcPr marL="121706" marR="121706"/>
                </a:tc>
                <a:tc>
                  <a:txBody>
                    <a:bodyPr/>
                    <a:lstStyle/>
                    <a:p>
                      <a:r>
                        <a:rPr lang="en-IN" dirty="0"/>
                        <a:t>0.8675</a:t>
                      </a:r>
                    </a:p>
                  </a:txBody>
                  <a:tcPr marL="121706" marR="121706"/>
                </a:tc>
                <a:tc>
                  <a:txBody>
                    <a:bodyPr/>
                    <a:lstStyle/>
                    <a:p>
                      <a:endParaRPr lang="en-IN"/>
                    </a:p>
                  </a:txBody>
                  <a:tcPr marL="121706" marR="121706"/>
                </a:tc>
                <a:extLst>
                  <a:ext uri="{0D108BD9-81ED-4DB2-BD59-A6C34878D82A}">
                    <a16:rowId xmlns:a16="http://schemas.microsoft.com/office/drawing/2014/main" val="2272941342"/>
                  </a:ext>
                </a:extLst>
              </a:tr>
              <a:tr h="0">
                <a:tc>
                  <a:txBody>
                    <a:bodyPr/>
                    <a:lstStyle/>
                    <a:p>
                      <a:r>
                        <a:rPr lang="en-IN" dirty="0"/>
                        <a:t>R Square</a:t>
                      </a:r>
                    </a:p>
                  </a:txBody>
                  <a:tcPr marL="121706" marR="121706"/>
                </a:tc>
                <a:tc>
                  <a:txBody>
                    <a:bodyPr/>
                    <a:lstStyle/>
                    <a:p>
                      <a:r>
                        <a:rPr lang="en-IN" dirty="0"/>
                        <a:t>0.7526</a:t>
                      </a:r>
                    </a:p>
                  </a:txBody>
                  <a:tcPr marL="121706" marR="121706"/>
                </a:tc>
                <a:tc>
                  <a:txBody>
                    <a:bodyPr/>
                    <a:lstStyle/>
                    <a:p>
                      <a:endParaRPr lang="en-IN" dirty="0"/>
                    </a:p>
                  </a:txBody>
                  <a:tcPr marL="121706" marR="121706"/>
                </a:tc>
                <a:extLst>
                  <a:ext uri="{0D108BD9-81ED-4DB2-BD59-A6C34878D82A}">
                    <a16:rowId xmlns:a16="http://schemas.microsoft.com/office/drawing/2014/main" val="3543391742"/>
                  </a:ext>
                </a:extLst>
              </a:tr>
              <a:tr h="0">
                <a:tc>
                  <a:txBody>
                    <a:bodyPr/>
                    <a:lstStyle/>
                    <a:p>
                      <a:r>
                        <a:rPr lang="en-IN" dirty="0"/>
                        <a:t>Adjusted R Square</a:t>
                      </a:r>
                    </a:p>
                  </a:txBody>
                  <a:tcPr marL="121706" marR="121706"/>
                </a:tc>
                <a:tc>
                  <a:txBody>
                    <a:bodyPr/>
                    <a:lstStyle/>
                    <a:p>
                      <a:r>
                        <a:rPr lang="en-IN" dirty="0"/>
                        <a:t>0.7423</a:t>
                      </a:r>
                    </a:p>
                  </a:txBody>
                  <a:tcPr marL="121706" marR="121706"/>
                </a:tc>
                <a:tc>
                  <a:txBody>
                    <a:bodyPr/>
                    <a:lstStyle/>
                    <a:p>
                      <a:endParaRPr lang="en-IN" dirty="0"/>
                    </a:p>
                  </a:txBody>
                  <a:tcPr marL="121706" marR="121706"/>
                </a:tc>
                <a:extLst>
                  <a:ext uri="{0D108BD9-81ED-4DB2-BD59-A6C34878D82A}">
                    <a16:rowId xmlns:a16="http://schemas.microsoft.com/office/drawing/2014/main" val="20466730"/>
                  </a:ext>
                </a:extLst>
              </a:tr>
              <a:tr h="0">
                <a:tc>
                  <a:txBody>
                    <a:bodyPr/>
                    <a:lstStyle/>
                    <a:p>
                      <a:r>
                        <a:rPr lang="en-IN" dirty="0"/>
                        <a:t>Standard Error</a:t>
                      </a:r>
                    </a:p>
                  </a:txBody>
                  <a:tcPr marL="121706" marR="121706"/>
                </a:tc>
                <a:tc>
                  <a:txBody>
                    <a:bodyPr/>
                    <a:lstStyle/>
                    <a:p>
                      <a:r>
                        <a:rPr lang="en-IN" dirty="0"/>
                        <a:t>63.2606</a:t>
                      </a:r>
                    </a:p>
                  </a:txBody>
                  <a:tcPr marL="121706" marR="121706"/>
                </a:tc>
                <a:tc>
                  <a:txBody>
                    <a:bodyPr/>
                    <a:lstStyle/>
                    <a:p>
                      <a:endParaRPr lang="en-IN" dirty="0"/>
                    </a:p>
                  </a:txBody>
                  <a:tcPr marL="121706" marR="121706"/>
                </a:tc>
                <a:extLst>
                  <a:ext uri="{0D108BD9-81ED-4DB2-BD59-A6C34878D82A}">
                    <a16:rowId xmlns:a16="http://schemas.microsoft.com/office/drawing/2014/main" val="2383225225"/>
                  </a:ext>
                </a:extLst>
              </a:tr>
              <a:tr h="0">
                <a:tc>
                  <a:txBody>
                    <a:bodyPr/>
                    <a:lstStyle/>
                    <a:p>
                      <a:r>
                        <a:rPr lang="en-IN" dirty="0"/>
                        <a:t>Observations</a:t>
                      </a:r>
                    </a:p>
                  </a:txBody>
                  <a:tcPr marL="121706" marR="121706"/>
                </a:tc>
                <a:tc>
                  <a:txBody>
                    <a:bodyPr/>
                    <a:lstStyle/>
                    <a:p>
                      <a:r>
                        <a:rPr lang="en-IN" sz="1800" b="0" i="0" u="none" strike="noStrike" kern="1200" baseline="0" dirty="0">
                          <a:solidFill>
                            <a:schemeClr val="dk1"/>
                          </a:solidFill>
                          <a:latin typeface="+mn-lt"/>
                          <a:ea typeface="+mn-ea"/>
                          <a:cs typeface="+mn-cs"/>
                        </a:rPr>
                        <a:t>26</a:t>
                      </a:r>
                      <a:endParaRPr lang="en-IN" dirty="0"/>
                    </a:p>
                  </a:txBody>
                  <a:tcPr marL="121706" marR="121706"/>
                </a:tc>
                <a:tc>
                  <a:txBody>
                    <a:bodyPr/>
                    <a:lstStyle/>
                    <a:p>
                      <a:endParaRPr lang="en-IN" dirty="0"/>
                    </a:p>
                  </a:txBody>
                  <a:tcPr marL="121706" marR="121706"/>
                </a:tc>
                <a:extLst>
                  <a:ext uri="{0D108BD9-81ED-4DB2-BD59-A6C34878D82A}">
                    <a16:rowId xmlns:a16="http://schemas.microsoft.com/office/drawing/2014/main" val="831878355"/>
                  </a:ext>
                </a:extLst>
              </a:tr>
            </a:tbl>
          </a:graphicData>
        </a:graphic>
      </p:graphicFrame>
    </p:spTree>
    <p:extLst>
      <p:ext uri="{BB962C8B-B14F-4D97-AF65-F5344CB8AC3E}">
        <p14:creationId xmlns:p14="http://schemas.microsoft.com/office/powerpoint/2010/main" val="177866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CCA33-71B3-427F-B056-B6C839045E2D}"/>
              </a:ext>
            </a:extLst>
          </p:cNvPr>
          <p:cNvSpPr>
            <a:spLocks noGrp="1"/>
          </p:cNvSpPr>
          <p:nvPr>
            <p:ph type="title"/>
          </p:nvPr>
        </p:nvSpPr>
        <p:spPr/>
        <p:txBody>
          <a:bodyPr/>
          <a:lstStyle/>
          <a:p>
            <a:r>
              <a:rPr lang="en-US" dirty="0"/>
              <a:t>14.2 The Linear Regression Model </a:t>
            </a:r>
            <a:r>
              <a:rPr lang="en-US" sz="1000" dirty="0"/>
              <a:t>12</a:t>
            </a:r>
            <a:endParaRPr lang="en-IN" dirty="0"/>
          </a:p>
        </p:txBody>
      </p:sp>
      <p:graphicFrame>
        <p:nvGraphicFramePr>
          <p:cNvPr id="11" name="Table 11">
            <a:extLst>
              <a:ext uri="{FF2B5EF4-FFF2-40B4-BE49-F238E27FC236}">
                <a16:creationId xmlns:a16="http://schemas.microsoft.com/office/drawing/2014/main" id="{475752E8-31EE-4619-8494-CDE88C209766}"/>
              </a:ext>
            </a:extLst>
          </p:cNvPr>
          <p:cNvGraphicFramePr>
            <a:graphicFrameLocks noGrp="1"/>
          </p:cNvGraphicFramePr>
          <p:nvPr>
            <p:extLst>
              <p:ext uri="{D42A27DB-BD31-4B8C-83A1-F6EECF244321}">
                <p14:modId xmlns:p14="http://schemas.microsoft.com/office/powerpoint/2010/main" val="2807503201"/>
              </p:ext>
            </p:extLst>
          </p:nvPr>
        </p:nvGraphicFramePr>
        <p:xfrm>
          <a:off x="573024" y="1676400"/>
          <a:ext cx="8113776" cy="1854200"/>
        </p:xfrm>
        <a:graphic>
          <a:graphicData uri="http://schemas.openxmlformats.org/drawingml/2006/table">
            <a:tbl>
              <a:tblPr firstRow="1" bandRow="1">
                <a:tableStyleId>{5C22544A-7EE6-4342-B048-85BDC9FD1C3A}</a:tableStyleId>
              </a:tblPr>
              <a:tblGrid>
                <a:gridCol w="1484376">
                  <a:extLst>
                    <a:ext uri="{9D8B030D-6E8A-4147-A177-3AD203B41FA5}">
                      <a16:colId xmlns:a16="http://schemas.microsoft.com/office/drawing/2014/main" val="3186174823"/>
                    </a:ext>
                  </a:extLst>
                </a:gridCol>
                <a:gridCol w="914400">
                  <a:extLst>
                    <a:ext uri="{9D8B030D-6E8A-4147-A177-3AD203B41FA5}">
                      <a16:colId xmlns:a16="http://schemas.microsoft.com/office/drawing/2014/main" val="2694300437"/>
                    </a:ext>
                  </a:extLst>
                </a:gridCol>
                <a:gridCol w="1371600">
                  <a:extLst>
                    <a:ext uri="{9D8B030D-6E8A-4147-A177-3AD203B41FA5}">
                      <a16:colId xmlns:a16="http://schemas.microsoft.com/office/drawing/2014/main" val="688602936"/>
                    </a:ext>
                  </a:extLst>
                </a:gridCol>
                <a:gridCol w="1371600">
                  <a:extLst>
                    <a:ext uri="{9D8B030D-6E8A-4147-A177-3AD203B41FA5}">
                      <a16:colId xmlns:a16="http://schemas.microsoft.com/office/drawing/2014/main" val="433118786"/>
                    </a:ext>
                  </a:extLst>
                </a:gridCol>
                <a:gridCol w="1295400">
                  <a:extLst>
                    <a:ext uri="{9D8B030D-6E8A-4147-A177-3AD203B41FA5}">
                      <a16:colId xmlns:a16="http://schemas.microsoft.com/office/drawing/2014/main" val="151684906"/>
                    </a:ext>
                  </a:extLst>
                </a:gridCol>
                <a:gridCol w="1676400">
                  <a:extLst>
                    <a:ext uri="{9D8B030D-6E8A-4147-A177-3AD203B41FA5}">
                      <a16:colId xmlns:a16="http://schemas.microsoft.com/office/drawing/2014/main" val="626616383"/>
                    </a:ext>
                  </a:extLst>
                </a:gridCol>
              </a:tblGrid>
              <a:tr h="370840">
                <a:tc>
                  <a:txBody>
                    <a:bodyPr/>
                    <a:lstStyle/>
                    <a:p>
                      <a:pPr algn="ctr"/>
                      <a:r>
                        <a:rPr lang="en-IN" dirty="0"/>
                        <a:t>ANOVA</a:t>
                      </a:r>
                    </a:p>
                  </a:txBody>
                  <a:tcPr marL="121706" marR="121706"/>
                </a:tc>
                <a:tc>
                  <a:txBody>
                    <a:bodyPr/>
                    <a:lstStyle/>
                    <a:p>
                      <a:pPr algn="ctr"/>
                      <a:endParaRPr lang="en-IN" dirty="0"/>
                    </a:p>
                  </a:txBody>
                  <a:tcPr marL="121706" marR="121706"/>
                </a:tc>
                <a:tc>
                  <a:txBody>
                    <a:bodyPr/>
                    <a:lstStyle/>
                    <a:p>
                      <a:pPr algn="ctr"/>
                      <a:endParaRPr lang="en-IN" dirty="0"/>
                    </a:p>
                  </a:txBody>
                  <a:tcPr marL="121706" marR="121706"/>
                </a:tc>
                <a:tc>
                  <a:txBody>
                    <a:bodyPr/>
                    <a:lstStyle/>
                    <a:p>
                      <a:pPr algn="ctr"/>
                      <a:endParaRPr lang="en-IN" dirty="0"/>
                    </a:p>
                  </a:txBody>
                  <a:tcPr marL="121706" marR="121706"/>
                </a:tc>
                <a:tc>
                  <a:txBody>
                    <a:bodyPr/>
                    <a:lstStyle/>
                    <a:p>
                      <a:pPr algn="ctr"/>
                      <a:endParaRPr lang="en-IN" dirty="0"/>
                    </a:p>
                  </a:txBody>
                  <a:tcPr marL="121706" marR="121706"/>
                </a:tc>
                <a:tc>
                  <a:txBody>
                    <a:bodyPr/>
                    <a:lstStyle/>
                    <a:p>
                      <a:pPr algn="ctr"/>
                      <a:endParaRPr lang="en-IN" dirty="0"/>
                    </a:p>
                  </a:txBody>
                  <a:tcPr marL="121706" marR="121706"/>
                </a:tc>
                <a:extLst>
                  <a:ext uri="{0D108BD9-81ED-4DB2-BD59-A6C34878D82A}">
                    <a16:rowId xmlns:a16="http://schemas.microsoft.com/office/drawing/2014/main" val="3859182516"/>
                  </a:ext>
                </a:extLst>
              </a:tr>
              <a:tr h="370840">
                <a:tc>
                  <a:txBody>
                    <a:bodyPr/>
                    <a:lstStyle/>
                    <a:p>
                      <a:pPr algn="ctr"/>
                      <a:endParaRPr lang="en-IN" dirty="0">
                        <a:solidFill>
                          <a:schemeClr val="bg1"/>
                        </a:solidFill>
                      </a:endParaRPr>
                    </a:p>
                  </a:txBody>
                  <a:tcPr marL="121706" marR="121706">
                    <a:solidFill>
                      <a:schemeClr val="accent1"/>
                    </a:solidFill>
                  </a:tcPr>
                </a:tc>
                <a:tc>
                  <a:txBody>
                    <a:bodyPr/>
                    <a:lstStyle/>
                    <a:p>
                      <a:pPr algn="ctr"/>
                      <a:r>
                        <a:rPr lang="en-IN" sz="1800" b="1" i="1" u="none" strike="noStrike" kern="1200" baseline="0" dirty="0">
                          <a:solidFill>
                            <a:schemeClr val="bg1"/>
                          </a:solidFill>
                          <a:latin typeface="+mn-lt"/>
                          <a:ea typeface="+mn-ea"/>
                          <a:cs typeface="+mn-cs"/>
                        </a:rPr>
                        <a:t>df </a:t>
                      </a:r>
                      <a:endParaRPr lang="en-IN" dirty="0">
                        <a:solidFill>
                          <a:schemeClr val="bg1"/>
                        </a:solidFill>
                      </a:endParaRPr>
                    </a:p>
                  </a:txBody>
                  <a:tcPr marL="121706" marR="121706">
                    <a:solidFill>
                      <a:schemeClr val="accent1"/>
                    </a:solidFill>
                  </a:tcPr>
                </a:tc>
                <a:tc>
                  <a:txBody>
                    <a:bodyPr/>
                    <a:lstStyle/>
                    <a:p>
                      <a:pPr algn="ctr"/>
                      <a:r>
                        <a:rPr lang="en-IN" sz="1800" b="1" i="1" u="none" strike="noStrike" kern="1200" baseline="0" dirty="0">
                          <a:solidFill>
                            <a:schemeClr val="bg1"/>
                          </a:solidFill>
                          <a:latin typeface="+mn-lt"/>
                          <a:ea typeface="+mn-ea"/>
                          <a:cs typeface="+mn-cs"/>
                        </a:rPr>
                        <a:t>SS</a:t>
                      </a:r>
                      <a:endParaRPr lang="en-IN" dirty="0">
                        <a:solidFill>
                          <a:schemeClr val="bg1"/>
                        </a:solidFill>
                      </a:endParaRPr>
                    </a:p>
                  </a:txBody>
                  <a:tcPr marL="121706" marR="121706">
                    <a:solidFill>
                      <a:schemeClr val="accent1"/>
                    </a:solidFill>
                  </a:tcPr>
                </a:tc>
                <a:tc>
                  <a:txBody>
                    <a:bodyPr/>
                    <a:lstStyle/>
                    <a:p>
                      <a:pPr algn="ctr"/>
                      <a:r>
                        <a:rPr lang="en-IN" b="1" i="1" dirty="0">
                          <a:solidFill>
                            <a:schemeClr val="bg1"/>
                          </a:solidFill>
                        </a:rPr>
                        <a:t>MS</a:t>
                      </a:r>
                    </a:p>
                  </a:txBody>
                  <a:tcPr marL="121706" marR="121706">
                    <a:solidFill>
                      <a:schemeClr val="accent1"/>
                    </a:solidFill>
                  </a:tcPr>
                </a:tc>
                <a:tc>
                  <a:txBody>
                    <a:bodyPr/>
                    <a:lstStyle/>
                    <a:p>
                      <a:pPr algn="ctr"/>
                      <a:r>
                        <a:rPr lang="en-IN" b="1" i="1" dirty="0">
                          <a:solidFill>
                            <a:schemeClr val="bg1"/>
                          </a:solidFill>
                        </a:rPr>
                        <a:t>F</a:t>
                      </a:r>
                    </a:p>
                  </a:txBody>
                  <a:tcPr marL="121706" marR="121706">
                    <a:solidFill>
                      <a:schemeClr val="accent1"/>
                    </a:solidFill>
                  </a:tcPr>
                </a:tc>
                <a:tc>
                  <a:txBody>
                    <a:bodyPr/>
                    <a:lstStyle/>
                    <a:p>
                      <a:pPr algn="ctr"/>
                      <a:r>
                        <a:rPr lang="en-IN" b="1" i="1" dirty="0">
                          <a:solidFill>
                            <a:schemeClr val="bg1"/>
                          </a:solidFill>
                        </a:rPr>
                        <a:t>Significance F</a:t>
                      </a:r>
                    </a:p>
                  </a:txBody>
                  <a:tcPr marL="121706" marR="121706">
                    <a:solidFill>
                      <a:schemeClr val="accent1"/>
                    </a:solidFill>
                  </a:tcPr>
                </a:tc>
                <a:extLst>
                  <a:ext uri="{0D108BD9-81ED-4DB2-BD59-A6C34878D82A}">
                    <a16:rowId xmlns:a16="http://schemas.microsoft.com/office/drawing/2014/main" val="1998298649"/>
                  </a:ext>
                </a:extLst>
              </a:tr>
              <a:tr h="370840">
                <a:tc>
                  <a:txBody>
                    <a:bodyPr/>
                    <a:lstStyle/>
                    <a:p>
                      <a:pPr algn="l"/>
                      <a:r>
                        <a:rPr lang="en-IN" dirty="0"/>
                        <a:t>Regression</a:t>
                      </a:r>
                    </a:p>
                  </a:txBody>
                  <a:tcPr marL="121706" marR="121706"/>
                </a:tc>
                <a:tc>
                  <a:txBody>
                    <a:bodyPr/>
                    <a:lstStyle/>
                    <a:p>
                      <a:pPr algn="ctr"/>
                      <a:r>
                        <a:rPr lang="en-US" dirty="0"/>
                        <a:t>1</a:t>
                      </a:r>
                      <a:endParaRPr lang="en-IN" dirty="0"/>
                    </a:p>
                  </a:txBody>
                  <a:tcPr marL="121706" marR="121706"/>
                </a:tc>
                <a:tc>
                  <a:txBody>
                    <a:bodyPr/>
                    <a:lstStyle/>
                    <a:p>
                      <a:pPr algn="ctr"/>
                      <a:r>
                        <a:rPr lang="en-IN" dirty="0"/>
                        <a:t>292136.91</a:t>
                      </a:r>
                    </a:p>
                  </a:txBody>
                  <a:tcPr marL="121706" marR="121706"/>
                </a:tc>
                <a:tc>
                  <a:txBody>
                    <a:bodyPr/>
                    <a:lstStyle/>
                    <a:p>
                      <a:pPr algn="ctr"/>
                      <a:r>
                        <a:rPr lang="en-IN" dirty="0"/>
                        <a:t>292136.91</a:t>
                      </a:r>
                    </a:p>
                  </a:txBody>
                  <a:tcPr marL="121706" marR="121706"/>
                </a:tc>
                <a:tc>
                  <a:txBody>
                    <a:bodyPr/>
                    <a:lstStyle/>
                    <a:p>
                      <a:pPr algn="ctr"/>
                      <a:r>
                        <a:rPr lang="en-IN" dirty="0"/>
                        <a:t>72.9996</a:t>
                      </a:r>
                    </a:p>
                  </a:txBody>
                  <a:tcPr marL="121706" marR="121706"/>
                </a:tc>
                <a:tc>
                  <a:txBody>
                    <a:bodyPr/>
                    <a:lstStyle/>
                    <a:p>
                      <a:pPr algn="ctr"/>
                      <a:r>
                        <a:rPr lang="en-IN" dirty="0"/>
                        <a:t>9.66E-09</a:t>
                      </a:r>
                    </a:p>
                  </a:txBody>
                  <a:tcPr marL="121706" marR="121706"/>
                </a:tc>
                <a:extLst>
                  <a:ext uri="{0D108BD9-81ED-4DB2-BD59-A6C34878D82A}">
                    <a16:rowId xmlns:a16="http://schemas.microsoft.com/office/drawing/2014/main" val="2699158774"/>
                  </a:ext>
                </a:extLst>
              </a:tr>
              <a:tr h="370840">
                <a:tc>
                  <a:txBody>
                    <a:bodyPr/>
                    <a:lstStyle/>
                    <a:p>
                      <a:pPr algn="l"/>
                      <a:r>
                        <a:rPr lang="en-IN" dirty="0"/>
                        <a:t>Residual</a:t>
                      </a:r>
                    </a:p>
                  </a:txBody>
                  <a:tcPr marL="121706" marR="121706"/>
                </a:tc>
                <a:tc>
                  <a:txBody>
                    <a:bodyPr/>
                    <a:lstStyle/>
                    <a:p>
                      <a:pPr algn="ctr"/>
                      <a:r>
                        <a:rPr lang="en-US" dirty="0"/>
                        <a:t>24</a:t>
                      </a:r>
                      <a:endParaRPr lang="en-IN" dirty="0"/>
                    </a:p>
                  </a:txBody>
                  <a:tcPr marL="121706" marR="121706"/>
                </a:tc>
                <a:tc>
                  <a:txBody>
                    <a:bodyPr/>
                    <a:lstStyle/>
                    <a:p>
                      <a:pPr algn="ctr"/>
                      <a:r>
                        <a:rPr lang="en-IN" dirty="0"/>
                        <a:t>96045.55</a:t>
                      </a:r>
                    </a:p>
                  </a:txBody>
                  <a:tcPr marL="121706" marR="121706"/>
                </a:tc>
                <a:tc>
                  <a:txBody>
                    <a:bodyPr/>
                    <a:lstStyle/>
                    <a:p>
                      <a:pPr algn="ctr"/>
                      <a:r>
                        <a:rPr lang="en-IN" dirty="0"/>
                        <a:t>4001.90</a:t>
                      </a:r>
                    </a:p>
                  </a:txBody>
                  <a:tcPr marL="121706" marR="121706"/>
                </a:tc>
                <a:tc>
                  <a:txBody>
                    <a:bodyPr/>
                    <a:lstStyle/>
                    <a:p>
                      <a:pPr algn="ctr"/>
                      <a:endParaRPr lang="en-IN"/>
                    </a:p>
                  </a:txBody>
                  <a:tcPr marL="121706" marR="121706"/>
                </a:tc>
                <a:tc>
                  <a:txBody>
                    <a:bodyPr/>
                    <a:lstStyle/>
                    <a:p>
                      <a:pPr algn="ctr"/>
                      <a:endParaRPr lang="en-IN"/>
                    </a:p>
                  </a:txBody>
                  <a:tcPr marL="121706" marR="121706"/>
                </a:tc>
                <a:extLst>
                  <a:ext uri="{0D108BD9-81ED-4DB2-BD59-A6C34878D82A}">
                    <a16:rowId xmlns:a16="http://schemas.microsoft.com/office/drawing/2014/main" val="1575514401"/>
                  </a:ext>
                </a:extLst>
              </a:tr>
              <a:tr h="370840">
                <a:tc>
                  <a:txBody>
                    <a:bodyPr/>
                    <a:lstStyle/>
                    <a:p>
                      <a:pPr algn="l"/>
                      <a:r>
                        <a:rPr lang="en-IN" dirty="0"/>
                        <a:t>Total</a:t>
                      </a:r>
                    </a:p>
                  </a:txBody>
                  <a:tcPr marL="121706" marR="121706"/>
                </a:tc>
                <a:tc>
                  <a:txBody>
                    <a:bodyPr/>
                    <a:lstStyle/>
                    <a:p>
                      <a:pPr algn="ctr"/>
                      <a:r>
                        <a:rPr lang="en-US" dirty="0"/>
                        <a:t>25</a:t>
                      </a:r>
                      <a:endParaRPr lang="en-IN" dirty="0"/>
                    </a:p>
                  </a:txBody>
                  <a:tcPr marL="121706" marR="121706"/>
                </a:tc>
                <a:tc>
                  <a:txBody>
                    <a:bodyPr/>
                    <a:lstStyle/>
                    <a:p>
                      <a:pPr algn="ctr"/>
                      <a:r>
                        <a:rPr lang="en-IN" dirty="0"/>
                        <a:t>388182.46</a:t>
                      </a:r>
                    </a:p>
                  </a:txBody>
                  <a:tcPr marL="121706" marR="121706"/>
                </a:tc>
                <a:tc>
                  <a:txBody>
                    <a:bodyPr/>
                    <a:lstStyle/>
                    <a:p>
                      <a:pPr algn="ctr"/>
                      <a:endParaRPr lang="en-IN"/>
                    </a:p>
                  </a:txBody>
                  <a:tcPr marL="121706" marR="121706"/>
                </a:tc>
                <a:tc>
                  <a:txBody>
                    <a:bodyPr/>
                    <a:lstStyle/>
                    <a:p>
                      <a:pPr algn="ctr"/>
                      <a:endParaRPr lang="en-IN"/>
                    </a:p>
                  </a:txBody>
                  <a:tcPr marL="121706" marR="121706"/>
                </a:tc>
                <a:tc>
                  <a:txBody>
                    <a:bodyPr/>
                    <a:lstStyle/>
                    <a:p>
                      <a:pPr algn="ctr"/>
                      <a:endParaRPr lang="en-IN" dirty="0"/>
                    </a:p>
                  </a:txBody>
                  <a:tcPr marL="121706" marR="121706"/>
                </a:tc>
                <a:extLst>
                  <a:ext uri="{0D108BD9-81ED-4DB2-BD59-A6C34878D82A}">
                    <a16:rowId xmlns:a16="http://schemas.microsoft.com/office/drawing/2014/main" val="3212898924"/>
                  </a:ext>
                </a:extLst>
              </a:tr>
            </a:tbl>
          </a:graphicData>
        </a:graphic>
      </p:graphicFrame>
      <p:graphicFrame>
        <p:nvGraphicFramePr>
          <p:cNvPr id="12" name="Table 11">
            <a:extLst>
              <a:ext uri="{FF2B5EF4-FFF2-40B4-BE49-F238E27FC236}">
                <a16:creationId xmlns:a16="http://schemas.microsoft.com/office/drawing/2014/main" id="{FA61ACBE-D652-485D-90B9-2DF61936B498}"/>
              </a:ext>
            </a:extLst>
          </p:cNvPr>
          <p:cNvGraphicFramePr>
            <a:graphicFrameLocks noGrp="1"/>
          </p:cNvGraphicFramePr>
          <p:nvPr>
            <p:extLst>
              <p:ext uri="{D42A27DB-BD31-4B8C-83A1-F6EECF244321}">
                <p14:modId xmlns:p14="http://schemas.microsoft.com/office/powerpoint/2010/main" val="2801934218"/>
              </p:ext>
            </p:extLst>
          </p:nvPr>
        </p:nvGraphicFramePr>
        <p:xfrm>
          <a:off x="573024" y="3679825"/>
          <a:ext cx="8113776" cy="1381760"/>
        </p:xfrm>
        <a:graphic>
          <a:graphicData uri="http://schemas.openxmlformats.org/drawingml/2006/table">
            <a:tbl>
              <a:tblPr firstRow="1" bandRow="1">
                <a:tableStyleId>{5C22544A-7EE6-4342-B048-85BDC9FD1C3A}</a:tableStyleId>
              </a:tblPr>
              <a:tblGrid>
                <a:gridCol w="1179576">
                  <a:extLst>
                    <a:ext uri="{9D8B030D-6E8A-4147-A177-3AD203B41FA5}">
                      <a16:colId xmlns:a16="http://schemas.microsoft.com/office/drawing/2014/main" val="3186174823"/>
                    </a:ext>
                  </a:extLst>
                </a:gridCol>
                <a:gridCol w="1447800">
                  <a:extLst>
                    <a:ext uri="{9D8B030D-6E8A-4147-A177-3AD203B41FA5}">
                      <a16:colId xmlns:a16="http://schemas.microsoft.com/office/drawing/2014/main" val="2694300437"/>
                    </a:ext>
                  </a:extLst>
                </a:gridCol>
                <a:gridCol w="1295400">
                  <a:extLst>
                    <a:ext uri="{9D8B030D-6E8A-4147-A177-3AD203B41FA5}">
                      <a16:colId xmlns:a16="http://schemas.microsoft.com/office/drawing/2014/main" val="688602936"/>
                    </a:ext>
                  </a:extLst>
                </a:gridCol>
                <a:gridCol w="1190625">
                  <a:extLst>
                    <a:ext uri="{9D8B030D-6E8A-4147-A177-3AD203B41FA5}">
                      <a16:colId xmlns:a16="http://schemas.microsoft.com/office/drawing/2014/main" val="433118786"/>
                    </a:ext>
                  </a:extLst>
                </a:gridCol>
                <a:gridCol w="1171575">
                  <a:extLst>
                    <a:ext uri="{9D8B030D-6E8A-4147-A177-3AD203B41FA5}">
                      <a16:colId xmlns:a16="http://schemas.microsoft.com/office/drawing/2014/main" val="151684906"/>
                    </a:ext>
                  </a:extLst>
                </a:gridCol>
                <a:gridCol w="914400">
                  <a:extLst>
                    <a:ext uri="{9D8B030D-6E8A-4147-A177-3AD203B41FA5}">
                      <a16:colId xmlns:a16="http://schemas.microsoft.com/office/drawing/2014/main" val="626616383"/>
                    </a:ext>
                  </a:extLst>
                </a:gridCol>
                <a:gridCol w="914400">
                  <a:extLst>
                    <a:ext uri="{9D8B030D-6E8A-4147-A177-3AD203B41FA5}">
                      <a16:colId xmlns:a16="http://schemas.microsoft.com/office/drawing/2014/main" val="583680162"/>
                    </a:ext>
                  </a:extLst>
                </a:gridCol>
              </a:tblGrid>
              <a:tr h="370840">
                <a:tc>
                  <a:txBody>
                    <a:bodyPr/>
                    <a:lstStyle/>
                    <a:p>
                      <a:pPr algn="ctr"/>
                      <a:endParaRPr lang="en-IN" i="1" dirty="0"/>
                    </a:p>
                  </a:txBody>
                  <a:tcPr marL="121706" marR="121706" anchor="b"/>
                </a:tc>
                <a:tc>
                  <a:txBody>
                    <a:bodyPr/>
                    <a:lstStyle/>
                    <a:p>
                      <a:pPr algn="ctr"/>
                      <a:r>
                        <a:rPr lang="en-IN" i="1" dirty="0"/>
                        <a:t>Coefficients</a:t>
                      </a:r>
                    </a:p>
                  </a:txBody>
                  <a:tcPr marL="121706" marR="121706" anchor="b"/>
                </a:tc>
                <a:tc>
                  <a:txBody>
                    <a:bodyPr/>
                    <a:lstStyle/>
                    <a:p>
                      <a:pPr algn="ctr"/>
                      <a:r>
                        <a:rPr lang="en-IN" i="1" dirty="0"/>
                        <a:t>Standard</a:t>
                      </a:r>
                    </a:p>
                    <a:p>
                      <a:pPr algn="ctr"/>
                      <a:r>
                        <a:rPr lang="en-IN" i="1" dirty="0"/>
                        <a:t>Error</a:t>
                      </a:r>
                    </a:p>
                  </a:txBody>
                  <a:tcPr marL="121706" marR="121706" anchor="b"/>
                </a:tc>
                <a:tc>
                  <a:txBody>
                    <a:bodyPr/>
                    <a:lstStyle/>
                    <a:p>
                      <a:pPr algn="ctr"/>
                      <a:r>
                        <a:rPr lang="en-IN" i="1" dirty="0"/>
                        <a:t>t Stat</a:t>
                      </a:r>
                    </a:p>
                  </a:txBody>
                  <a:tcPr marL="121706" marR="121706" anchor="b"/>
                </a:tc>
                <a:tc>
                  <a:txBody>
                    <a:bodyPr/>
                    <a:lstStyle/>
                    <a:p>
                      <a:pPr algn="ctr"/>
                      <a:r>
                        <a:rPr lang="en-IN" i="1" dirty="0"/>
                        <a:t>p-Value</a:t>
                      </a:r>
                    </a:p>
                  </a:txBody>
                  <a:tcPr marL="121706" marR="121706" anchor="b"/>
                </a:tc>
                <a:tc>
                  <a:txBody>
                    <a:bodyPr/>
                    <a:lstStyle/>
                    <a:p>
                      <a:pPr algn="ctr"/>
                      <a:r>
                        <a:rPr lang="en-IN" i="1" dirty="0"/>
                        <a:t>Lower</a:t>
                      </a:r>
                    </a:p>
                    <a:p>
                      <a:pPr algn="ctr"/>
                      <a:r>
                        <a:rPr lang="en-IN" i="1" dirty="0"/>
                        <a:t>95%</a:t>
                      </a:r>
                    </a:p>
                  </a:txBody>
                  <a:tcPr marL="121706" marR="121706" anchor="b"/>
                </a:tc>
                <a:tc>
                  <a:txBody>
                    <a:bodyPr/>
                    <a:lstStyle/>
                    <a:p>
                      <a:pPr algn="ctr"/>
                      <a:r>
                        <a:rPr lang="en-IN" i="1" dirty="0"/>
                        <a:t>Upper</a:t>
                      </a:r>
                    </a:p>
                    <a:p>
                      <a:pPr algn="ctr"/>
                      <a:r>
                        <a:rPr lang="en-IN" i="1" dirty="0"/>
                        <a:t>95%</a:t>
                      </a:r>
                    </a:p>
                  </a:txBody>
                  <a:tcPr marL="121706" marR="121706" anchor="b"/>
                </a:tc>
                <a:extLst>
                  <a:ext uri="{0D108BD9-81ED-4DB2-BD59-A6C34878D82A}">
                    <a16:rowId xmlns:a16="http://schemas.microsoft.com/office/drawing/2014/main" val="3859182516"/>
                  </a:ext>
                </a:extLst>
              </a:tr>
              <a:tr h="370840">
                <a:tc>
                  <a:txBody>
                    <a:bodyPr/>
                    <a:lstStyle/>
                    <a:p>
                      <a:pPr algn="l"/>
                      <a:r>
                        <a:rPr lang="en-IN" dirty="0"/>
                        <a:t>Intercept</a:t>
                      </a:r>
                    </a:p>
                  </a:txBody>
                  <a:tcPr marL="121706" marR="121706"/>
                </a:tc>
                <a:tc>
                  <a:txBody>
                    <a:bodyPr/>
                    <a:lstStyle/>
                    <a:p>
                      <a:pPr algn="ctr"/>
                      <a:r>
                        <a:rPr lang="en-IN" b="1" dirty="0"/>
                        <a:t>210.2977</a:t>
                      </a:r>
                    </a:p>
                  </a:txBody>
                  <a:tcPr marL="121706" marR="121706"/>
                </a:tc>
                <a:tc>
                  <a:txBody>
                    <a:bodyPr/>
                    <a:lstStyle/>
                    <a:p>
                      <a:pPr algn="ctr"/>
                      <a:r>
                        <a:rPr lang="en-IN" dirty="0"/>
                        <a:t>91.3387</a:t>
                      </a:r>
                    </a:p>
                  </a:txBody>
                  <a:tcPr marL="121706" marR="121706"/>
                </a:tc>
                <a:tc>
                  <a:txBody>
                    <a:bodyPr/>
                    <a:lstStyle/>
                    <a:p>
                      <a:pPr algn="ctr"/>
                      <a:r>
                        <a:rPr lang="en-IN" b="0" i="0" dirty="0"/>
                        <a:t>2.3024</a:t>
                      </a:r>
                    </a:p>
                  </a:txBody>
                  <a:tcPr marL="121706" marR="121706"/>
                </a:tc>
                <a:tc>
                  <a:txBody>
                    <a:bodyPr/>
                    <a:lstStyle/>
                    <a:p>
                      <a:pPr algn="ctr"/>
                      <a:r>
                        <a:rPr lang="en-IN" b="0" i="0" dirty="0"/>
                        <a:t>0.0303</a:t>
                      </a:r>
                    </a:p>
                  </a:txBody>
                  <a:tcPr marL="121706" marR="121706"/>
                </a:tc>
                <a:tc>
                  <a:txBody>
                    <a:bodyPr/>
                    <a:lstStyle/>
                    <a:p>
                      <a:pPr algn="ctr"/>
                      <a:r>
                        <a:rPr lang="en-IN" b="0" i="0" dirty="0"/>
                        <a:t>21.78</a:t>
                      </a:r>
                    </a:p>
                  </a:txBody>
                  <a:tcPr marL="121706" marR="121706"/>
                </a:tc>
                <a:tc>
                  <a:txBody>
                    <a:bodyPr/>
                    <a:lstStyle/>
                    <a:p>
                      <a:pPr algn="ctr"/>
                      <a:r>
                        <a:rPr lang="en-IN" b="0" i="0" dirty="0"/>
                        <a:t>398.81</a:t>
                      </a:r>
                    </a:p>
                  </a:txBody>
                  <a:tcPr marL="121706" marR="121706"/>
                </a:tc>
                <a:extLst>
                  <a:ext uri="{0D108BD9-81ED-4DB2-BD59-A6C34878D82A}">
                    <a16:rowId xmlns:a16="http://schemas.microsoft.com/office/drawing/2014/main" val="1998298649"/>
                  </a:ext>
                </a:extLst>
              </a:tr>
              <a:tr h="370840">
                <a:tc>
                  <a:txBody>
                    <a:bodyPr/>
                    <a:lstStyle/>
                    <a:p>
                      <a:pPr algn="l"/>
                      <a:r>
                        <a:rPr lang="en-IN" dirty="0"/>
                        <a:t>Income</a:t>
                      </a:r>
                    </a:p>
                  </a:txBody>
                  <a:tcPr marL="121706" marR="121706"/>
                </a:tc>
                <a:tc>
                  <a:txBody>
                    <a:bodyPr/>
                    <a:lstStyle/>
                    <a:p>
                      <a:pPr algn="ctr"/>
                      <a:r>
                        <a:rPr lang="en-IN" dirty="0"/>
                        <a:t>10.4411</a:t>
                      </a:r>
                    </a:p>
                  </a:txBody>
                  <a:tcPr marL="121706" marR="121706"/>
                </a:tc>
                <a:tc>
                  <a:txBody>
                    <a:bodyPr/>
                    <a:lstStyle/>
                    <a:p>
                      <a:pPr algn="ctr"/>
                      <a:r>
                        <a:rPr lang="en-IN" dirty="0"/>
                        <a:t>1.2220</a:t>
                      </a:r>
                    </a:p>
                  </a:txBody>
                  <a:tcPr marL="121706" marR="121706"/>
                </a:tc>
                <a:tc>
                  <a:txBody>
                    <a:bodyPr/>
                    <a:lstStyle/>
                    <a:p>
                      <a:pPr algn="ctr"/>
                      <a:r>
                        <a:rPr lang="en-IN" b="0" i="0" dirty="0"/>
                        <a:t>8.5440</a:t>
                      </a:r>
                    </a:p>
                  </a:txBody>
                  <a:tcPr marL="121706" marR="121706"/>
                </a:tc>
                <a:tc>
                  <a:txBody>
                    <a:bodyPr/>
                    <a:lstStyle/>
                    <a:p>
                      <a:pPr algn="ctr"/>
                      <a:r>
                        <a:rPr lang="en-IN" b="0" i="0" dirty="0"/>
                        <a:t>9.66E-09</a:t>
                      </a:r>
                    </a:p>
                  </a:txBody>
                  <a:tcPr marL="121706" marR="121706"/>
                </a:tc>
                <a:tc>
                  <a:txBody>
                    <a:bodyPr/>
                    <a:lstStyle/>
                    <a:p>
                      <a:pPr algn="ctr"/>
                      <a:r>
                        <a:rPr lang="en-IN" b="0" i="0" dirty="0"/>
                        <a:t>7.92</a:t>
                      </a:r>
                    </a:p>
                  </a:txBody>
                  <a:tcPr marL="121706" marR="121706"/>
                </a:tc>
                <a:tc>
                  <a:txBody>
                    <a:bodyPr/>
                    <a:lstStyle/>
                    <a:p>
                      <a:pPr algn="ctr"/>
                      <a:r>
                        <a:rPr lang="en-IN" b="0" i="0" dirty="0"/>
                        <a:t>12.96</a:t>
                      </a:r>
                    </a:p>
                  </a:txBody>
                  <a:tcPr marL="121706" marR="121706"/>
                </a:tc>
                <a:extLst>
                  <a:ext uri="{0D108BD9-81ED-4DB2-BD59-A6C34878D82A}">
                    <a16:rowId xmlns:a16="http://schemas.microsoft.com/office/drawing/2014/main" val="2699158774"/>
                  </a:ext>
                </a:extLst>
              </a:tr>
            </a:tbl>
          </a:graphicData>
        </a:graphic>
      </p:graphicFrame>
    </p:spTree>
    <p:extLst>
      <p:ext uri="{BB962C8B-B14F-4D97-AF65-F5344CB8AC3E}">
        <p14:creationId xmlns:p14="http://schemas.microsoft.com/office/powerpoint/2010/main" val="2930754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4059A-8BA2-45B8-B858-730769B77140}"/>
              </a:ext>
            </a:extLst>
          </p:cNvPr>
          <p:cNvSpPr>
            <a:spLocks noGrp="1"/>
          </p:cNvSpPr>
          <p:nvPr>
            <p:ph type="title"/>
          </p:nvPr>
        </p:nvSpPr>
        <p:spPr/>
        <p:txBody>
          <a:bodyPr/>
          <a:lstStyle/>
          <a:p>
            <a:r>
              <a:rPr lang="en-US" dirty="0"/>
              <a:t>14.2 The Linear Regression Model </a:t>
            </a:r>
            <a:r>
              <a:rPr lang="en-US" sz="1000" dirty="0"/>
              <a:t>13</a:t>
            </a:r>
            <a:endParaRPr lang="en-IN" dirty="0"/>
          </a:p>
        </p:txBody>
      </p:sp>
      <p:sp>
        <p:nvSpPr>
          <p:cNvPr id="3" name="Content Placeholder 2">
            <a:extLst>
              <a:ext uri="{FF2B5EF4-FFF2-40B4-BE49-F238E27FC236}">
                <a16:creationId xmlns:a16="http://schemas.microsoft.com/office/drawing/2014/main" id="{DD22F6C0-D557-4BB9-956A-D9DC575BACEC}"/>
              </a:ext>
            </a:extLst>
          </p:cNvPr>
          <p:cNvSpPr>
            <a:spLocks noGrp="1"/>
          </p:cNvSpPr>
          <p:nvPr>
            <p:ph idx="1"/>
          </p:nvPr>
        </p:nvSpPr>
        <p:spPr>
          <a:xfrm>
            <a:off x="457200" y="1600202"/>
            <a:ext cx="4789357" cy="813214"/>
          </a:xfrm>
        </p:spPr>
        <p:txBody>
          <a:bodyPr>
            <a:normAutofit/>
          </a:bodyPr>
          <a:lstStyle/>
          <a:p>
            <a:pPr marL="0" indent="0">
              <a:buNone/>
            </a:pPr>
            <a:r>
              <a:rPr lang="en-US" sz="2000" dirty="0"/>
              <a:t>Example, continued.</a:t>
            </a:r>
          </a:p>
          <a:p>
            <a:pPr marL="0" indent="0">
              <a:buNone/>
            </a:pPr>
            <a:r>
              <a:rPr lang="en-US" sz="2000" dirty="0">
                <a:solidFill>
                  <a:schemeClr val="accent4">
                    <a:lumMod val="10000"/>
                  </a:schemeClr>
                </a:solidFill>
              </a:rPr>
              <a:t>The sample regression equation is written as</a:t>
            </a:r>
            <a:endParaRPr lang="en-IN" sz="2000" dirty="0"/>
          </a:p>
        </p:txBody>
      </p:sp>
      <p:graphicFrame>
        <p:nvGraphicFramePr>
          <p:cNvPr id="8" name="Object 7">
            <a:extLst>
              <a:ext uri="{FF2B5EF4-FFF2-40B4-BE49-F238E27FC236}">
                <a16:creationId xmlns:a16="http://schemas.microsoft.com/office/drawing/2014/main" id="{8E57178B-F875-47A5-89A7-DE2B7ED9720D}"/>
              </a:ext>
            </a:extLst>
          </p:cNvPr>
          <p:cNvGraphicFramePr>
            <a:graphicFrameLocks noChangeAspect="1"/>
          </p:cNvGraphicFramePr>
          <p:nvPr>
            <p:extLst>
              <p:ext uri="{D42A27DB-BD31-4B8C-83A1-F6EECF244321}">
                <p14:modId xmlns:p14="http://schemas.microsoft.com/office/powerpoint/2010/main" val="2742305803"/>
              </p:ext>
            </p:extLst>
          </p:nvPr>
        </p:nvGraphicFramePr>
        <p:xfrm>
          <a:off x="5329238" y="1984375"/>
          <a:ext cx="3516312" cy="306388"/>
        </p:xfrm>
        <a:graphic>
          <a:graphicData uri="http://schemas.openxmlformats.org/presentationml/2006/ole">
            <mc:AlternateContent xmlns:mc="http://schemas.openxmlformats.org/markup-compatibility/2006">
              <mc:Choice xmlns:v="urn:schemas-microsoft-com:vml" Requires="v">
                <p:oleObj name="Equation" r:id="rId2" imgW="3771720" imgH="330120" progId="Equation.DSMT4">
                  <p:embed/>
                </p:oleObj>
              </mc:Choice>
              <mc:Fallback>
                <p:oleObj name="Equation" r:id="rId2" imgW="3771720" imgH="330120" progId="Equation.DSMT4">
                  <p:embed/>
                  <p:pic>
                    <p:nvPicPr>
                      <p:cNvPr id="0" name=""/>
                      <p:cNvPicPr/>
                      <p:nvPr/>
                    </p:nvPicPr>
                    <p:blipFill>
                      <a:blip r:embed="rId3"/>
                      <a:stretch>
                        <a:fillRect/>
                      </a:stretch>
                    </p:blipFill>
                    <p:spPr>
                      <a:xfrm>
                        <a:off x="5329238" y="1984375"/>
                        <a:ext cx="3516312" cy="306388"/>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E9F16292-12CE-4855-851F-AD8FBFEC2753}"/>
              </a:ext>
            </a:extLst>
          </p:cNvPr>
          <p:cNvSpPr>
            <a:spLocks noGrp="1"/>
          </p:cNvSpPr>
          <p:nvPr>
            <p:ph idx="10"/>
          </p:nvPr>
        </p:nvSpPr>
        <p:spPr>
          <a:xfrm>
            <a:off x="457200" y="2483370"/>
            <a:ext cx="8229600" cy="1447799"/>
          </a:xfrm>
        </p:spPr>
        <p:txBody>
          <a:bodyPr>
            <a:normAutofit fontScale="92500"/>
          </a:bodyPr>
          <a:lstStyle/>
          <a:p>
            <a:pPr marL="0" indent="0">
              <a:spcBef>
                <a:spcPts val="300"/>
              </a:spcBef>
              <a:buNone/>
            </a:pPr>
            <a:r>
              <a:rPr lang="en-US" sz="2200" dirty="0"/>
              <a:t>The estimated slope is 10.441. </a:t>
            </a:r>
          </a:p>
          <a:p>
            <a:pPr marL="292608" indent="-292608">
              <a:lnSpc>
                <a:spcPct val="90000"/>
              </a:lnSpc>
            </a:pPr>
            <a:r>
              <a:rPr lang="en-US" sz="2300" dirty="0"/>
              <a:t>Suggests a positive relationship between income and debt payments.</a:t>
            </a:r>
          </a:p>
          <a:p>
            <a:pPr marL="292608" indent="-292608">
              <a:lnSpc>
                <a:spcPct val="90000"/>
              </a:lnSpc>
            </a:pPr>
            <a:r>
              <a:rPr lang="en-US" sz="2300" dirty="0"/>
              <a:t>If median household income increases by $1,000, the consumer debt payments increase by $10.44.</a:t>
            </a:r>
            <a:endParaRPr lang="en-IN" sz="2300" dirty="0"/>
          </a:p>
        </p:txBody>
      </p:sp>
      <p:sp>
        <p:nvSpPr>
          <p:cNvPr id="5" name="Content Placeholder 4">
            <a:extLst>
              <a:ext uri="{FF2B5EF4-FFF2-40B4-BE49-F238E27FC236}">
                <a16:creationId xmlns:a16="http://schemas.microsoft.com/office/drawing/2014/main" id="{1F18B770-DD6D-490A-9C2A-434A7B4BC77D}"/>
              </a:ext>
            </a:extLst>
          </p:cNvPr>
          <p:cNvSpPr>
            <a:spLocks noGrp="1"/>
          </p:cNvSpPr>
          <p:nvPr>
            <p:ph idx="11"/>
          </p:nvPr>
        </p:nvSpPr>
        <p:spPr>
          <a:xfrm>
            <a:off x="457200" y="4023611"/>
            <a:ext cx="8229600" cy="1088035"/>
          </a:xfrm>
        </p:spPr>
        <p:txBody>
          <a:bodyPr>
            <a:normAutofit/>
          </a:bodyPr>
          <a:lstStyle/>
          <a:p>
            <a:pPr marL="0" indent="0">
              <a:spcBef>
                <a:spcPts val="300"/>
              </a:spcBef>
              <a:buNone/>
            </a:pPr>
            <a:r>
              <a:rPr lang="en-US" sz="2000" dirty="0"/>
              <a:t>The estimated intercept 210.2977 suggests that if income is zero, then predicted debt payments are $210.30</a:t>
            </a:r>
          </a:p>
          <a:p>
            <a:pPr marL="0" indent="0">
              <a:spcBef>
                <a:spcPts val="300"/>
              </a:spcBef>
              <a:buNone/>
            </a:pPr>
            <a:r>
              <a:rPr lang="en-US" sz="2000" dirty="0"/>
              <a:t>Predicted debt payments for an income of $80,000 is</a:t>
            </a:r>
            <a:endParaRPr lang="en-IN" sz="2000" dirty="0"/>
          </a:p>
        </p:txBody>
      </p:sp>
      <p:graphicFrame>
        <p:nvGraphicFramePr>
          <p:cNvPr id="9" name="Object 8">
            <a:extLst>
              <a:ext uri="{FF2B5EF4-FFF2-40B4-BE49-F238E27FC236}">
                <a16:creationId xmlns:a16="http://schemas.microsoft.com/office/drawing/2014/main" id="{65925D05-5700-41D8-BE15-C0D001006E69}"/>
              </a:ext>
            </a:extLst>
          </p:cNvPr>
          <p:cNvGraphicFramePr>
            <a:graphicFrameLocks noChangeAspect="1"/>
          </p:cNvGraphicFramePr>
          <p:nvPr>
            <p:extLst>
              <p:ext uri="{D42A27DB-BD31-4B8C-83A1-F6EECF244321}">
                <p14:modId xmlns:p14="http://schemas.microsoft.com/office/powerpoint/2010/main" val="754332262"/>
              </p:ext>
            </p:extLst>
          </p:nvPr>
        </p:nvGraphicFramePr>
        <p:xfrm>
          <a:off x="588963" y="5124450"/>
          <a:ext cx="4521200" cy="368300"/>
        </p:xfrm>
        <a:graphic>
          <a:graphicData uri="http://schemas.openxmlformats.org/presentationml/2006/ole">
            <mc:AlternateContent xmlns:mc="http://schemas.openxmlformats.org/markup-compatibility/2006">
              <mc:Choice xmlns:v="urn:schemas-microsoft-com:vml" Requires="v">
                <p:oleObj name="Equation" r:id="rId4" imgW="4520880" imgH="368280" progId="Equation.DSMT4">
                  <p:embed/>
                </p:oleObj>
              </mc:Choice>
              <mc:Fallback>
                <p:oleObj name="Equation" r:id="rId4" imgW="4520880" imgH="368280" progId="Equation.DSMT4">
                  <p:embed/>
                  <p:pic>
                    <p:nvPicPr>
                      <p:cNvPr id="0" name=""/>
                      <p:cNvPicPr/>
                      <p:nvPr/>
                    </p:nvPicPr>
                    <p:blipFill>
                      <a:blip r:embed="rId5"/>
                      <a:stretch>
                        <a:fillRect/>
                      </a:stretch>
                    </p:blipFill>
                    <p:spPr>
                      <a:xfrm>
                        <a:off x="588963" y="5124450"/>
                        <a:ext cx="4521200" cy="368300"/>
                      </a:xfrm>
                      <a:prstGeom prst="rect">
                        <a:avLst/>
                      </a:prstGeom>
                    </p:spPr>
                  </p:pic>
                </p:oleObj>
              </mc:Fallback>
            </mc:AlternateContent>
          </a:graphicData>
        </a:graphic>
      </p:graphicFrame>
    </p:spTree>
    <p:extLst>
      <p:ext uri="{BB962C8B-B14F-4D97-AF65-F5344CB8AC3E}">
        <p14:creationId xmlns:p14="http://schemas.microsoft.com/office/powerpoint/2010/main" val="1281646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A9D27-C7CA-4358-91EC-89CBBC9B8E58}"/>
              </a:ext>
            </a:extLst>
          </p:cNvPr>
          <p:cNvSpPr>
            <a:spLocks noGrp="1"/>
          </p:cNvSpPr>
          <p:nvPr>
            <p:ph type="title"/>
          </p:nvPr>
        </p:nvSpPr>
        <p:spPr/>
        <p:txBody>
          <a:bodyPr/>
          <a:lstStyle/>
          <a:p>
            <a:r>
              <a:rPr lang="en-US" dirty="0"/>
              <a:t>14.2 The Linear Regression Model </a:t>
            </a:r>
            <a:r>
              <a:rPr lang="en-US" sz="1000" dirty="0"/>
              <a:t>14</a:t>
            </a:r>
            <a:endParaRPr lang="en-IN" dirty="0"/>
          </a:p>
        </p:txBody>
      </p:sp>
      <p:sp>
        <p:nvSpPr>
          <p:cNvPr id="3" name="Content Placeholder 2">
            <a:extLst>
              <a:ext uri="{FF2B5EF4-FFF2-40B4-BE49-F238E27FC236}">
                <a16:creationId xmlns:a16="http://schemas.microsoft.com/office/drawing/2014/main" id="{48F2F952-D92B-40C0-92E7-BBB9827B5DAA}"/>
              </a:ext>
            </a:extLst>
          </p:cNvPr>
          <p:cNvSpPr>
            <a:spLocks noGrp="1"/>
          </p:cNvSpPr>
          <p:nvPr>
            <p:ph idx="1"/>
          </p:nvPr>
        </p:nvSpPr>
        <p:spPr/>
        <p:txBody>
          <a:bodyPr>
            <a:normAutofit/>
          </a:bodyPr>
          <a:lstStyle/>
          <a:p>
            <a:pPr>
              <a:lnSpc>
                <a:spcPct val="90000"/>
              </a:lnSpc>
            </a:pPr>
            <a:r>
              <a:rPr lang="en-US" sz="2400" dirty="0"/>
              <a:t>Simple linear regression uses only a single explanatory variable.</a:t>
            </a:r>
          </a:p>
          <a:p>
            <a:pPr>
              <a:lnSpc>
                <a:spcPct val="90000"/>
              </a:lnSpc>
            </a:pPr>
            <a:r>
              <a:rPr lang="en-US" sz="2400" dirty="0"/>
              <a:t>This might reduce the usefulness of the model.</a:t>
            </a:r>
          </a:p>
          <a:p>
            <a:pPr>
              <a:lnSpc>
                <a:spcPct val="90000"/>
              </a:lnSpc>
            </a:pPr>
            <a:r>
              <a:rPr lang="en-US" sz="2400" dirty="0"/>
              <a:t>A multiple linear regression model allows us to examine how the response is influenced by two or more explanatory variables.</a:t>
            </a:r>
          </a:p>
          <a:p>
            <a:pPr>
              <a:lnSpc>
                <a:spcPct val="90000"/>
              </a:lnSpc>
            </a:pPr>
            <a:r>
              <a:rPr lang="en-US" sz="2400" dirty="0"/>
              <a:t>The choices of the explanatory variables are based on economic theory, intuition, and/or prior research.</a:t>
            </a:r>
            <a:endParaRPr lang="en-IN" sz="2400" dirty="0"/>
          </a:p>
        </p:txBody>
      </p:sp>
    </p:spTree>
    <p:extLst>
      <p:ext uri="{BB962C8B-B14F-4D97-AF65-F5344CB8AC3E}">
        <p14:creationId xmlns:p14="http://schemas.microsoft.com/office/powerpoint/2010/main" val="2829950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EDF1-549B-4B9F-A1C9-5DCB49291837}"/>
              </a:ext>
            </a:extLst>
          </p:cNvPr>
          <p:cNvSpPr>
            <a:spLocks noGrp="1"/>
          </p:cNvSpPr>
          <p:nvPr>
            <p:ph type="title"/>
          </p:nvPr>
        </p:nvSpPr>
        <p:spPr/>
        <p:txBody>
          <a:bodyPr/>
          <a:lstStyle/>
          <a:p>
            <a:r>
              <a:rPr lang="en-US" dirty="0"/>
              <a:t>14.2 The Linear Regression Model </a:t>
            </a:r>
            <a:r>
              <a:rPr lang="en-US" sz="1000" dirty="0"/>
              <a:t>15</a:t>
            </a:r>
            <a:endParaRPr lang="en-IN" dirty="0"/>
          </a:p>
        </p:txBody>
      </p:sp>
      <p:sp>
        <p:nvSpPr>
          <p:cNvPr id="3" name="Content Placeholder 2">
            <a:extLst>
              <a:ext uri="{FF2B5EF4-FFF2-40B4-BE49-F238E27FC236}">
                <a16:creationId xmlns:a16="http://schemas.microsoft.com/office/drawing/2014/main" id="{5780FBCA-1D3A-4494-A8A0-BDBDBEDC07D7}"/>
              </a:ext>
            </a:extLst>
          </p:cNvPr>
          <p:cNvSpPr>
            <a:spLocks noGrp="1"/>
          </p:cNvSpPr>
          <p:nvPr>
            <p:ph idx="1"/>
          </p:nvPr>
        </p:nvSpPr>
        <p:spPr>
          <a:xfrm>
            <a:off x="457200" y="1600201"/>
            <a:ext cx="8229600" cy="408481"/>
          </a:xfrm>
        </p:spPr>
        <p:txBody>
          <a:bodyPr>
            <a:normAutofit/>
          </a:bodyPr>
          <a:lstStyle/>
          <a:p>
            <a:pPr marL="0" indent="0">
              <a:lnSpc>
                <a:spcPct val="90000"/>
              </a:lnSpc>
              <a:buNone/>
            </a:pPr>
            <a:r>
              <a:rPr lang="en-US" sz="2000" dirty="0"/>
              <a:t>The multiple linear regression model has at least two predictor variables.</a:t>
            </a:r>
          </a:p>
        </p:txBody>
      </p:sp>
      <p:sp>
        <p:nvSpPr>
          <p:cNvPr id="4" name="Content Placeholder 3">
            <a:extLst>
              <a:ext uri="{FF2B5EF4-FFF2-40B4-BE49-F238E27FC236}">
                <a16:creationId xmlns:a16="http://schemas.microsoft.com/office/drawing/2014/main" id="{1667258C-9EB9-4F8E-A993-CC7B7C4A19C7}"/>
              </a:ext>
            </a:extLst>
          </p:cNvPr>
          <p:cNvSpPr>
            <a:spLocks noGrp="1"/>
          </p:cNvSpPr>
          <p:nvPr>
            <p:ph idx="10"/>
          </p:nvPr>
        </p:nvSpPr>
        <p:spPr>
          <a:xfrm>
            <a:off x="457200" y="2071141"/>
            <a:ext cx="410980" cy="408481"/>
          </a:xfrm>
        </p:spPr>
        <p:txBody>
          <a:bodyPr>
            <a:normAutofit/>
          </a:bodyPr>
          <a:lstStyle/>
          <a:p>
            <a:pPr marL="292608" indent="-292608">
              <a:lnSpc>
                <a:spcPct val="90000"/>
              </a:lnSpc>
            </a:pPr>
            <a:r>
              <a:rPr lang="en-IN" sz="1800" dirty="0"/>
              <a:t> </a:t>
            </a:r>
          </a:p>
        </p:txBody>
      </p:sp>
      <p:graphicFrame>
        <p:nvGraphicFramePr>
          <p:cNvPr id="11" name="Object 10">
            <a:extLst>
              <a:ext uri="{FF2B5EF4-FFF2-40B4-BE49-F238E27FC236}">
                <a16:creationId xmlns:a16="http://schemas.microsoft.com/office/drawing/2014/main" id="{3D287150-9540-48B6-8661-F7AE084C1422}"/>
              </a:ext>
            </a:extLst>
          </p:cNvPr>
          <p:cNvGraphicFramePr>
            <a:graphicFrameLocks noChangeAspect="1"/>
          </p:cNvGraphicFramePr>
          <p:nvPr>
            <p:extLst>
              <p:ext uri="{D42A27DB-BD31-4B8C-83A1-F6EECF244321}">
                <p14:modId xmlns:p14="http://schemas.microsoft.com/office/powerpoint/2010/main" val="218704664"/>
              </p:ext>
            </p:extLst>
          </p:nvPr>
        </p:nvGraphicFramePr>
        <p:xfrm>
          <a:off x="933450" y="2079625"/>
          <a:ext cx="3175000" cy="304800"/>
        </p:xfrm>
        <a:graphic>
          <a:graphicData uri="http://schemas.openxmlformats.org/presentationml/2006/ole">
            <mc:AlternateContent xmlns:mc="http://schemas.openxmlformats.org/markup-compatibility/2006">
              <mc:Choice xmlns:v="urn:schemas-microsoft-com:vml" Requires="v">
                <p:oleObj name="Equation" r:id="rId2" imgW="3174840" imgH="304560" progId="Equation.DSMT4">
                  <p:embed/>
                </p:oleObj>
              </mc:Choice>
              <mc:Fallback>
                <p:oleObj name="Equation" r:id="rId2" imgW="3174840" imgH="304560" progId="Equation.DSMT4">
                  <p:embed/>
                  <p:pic>
                    <p:nvPicPr>
                      <p:cNvPr id="0" name=""/>
                      <p:cNvPicPr/>
                      <p:nvPr/>
                    </p:nvPicPr>
                    <p:blipFill>
                      <a:blip r:embed="rId3"/>
                      <a:stretch>
                        <a:fillRect/>
                      </a:stretch>
                    </p:blipFill>
                    <p:spPr>
                      <a:xfrm>
                        <a:off x="933450" y="2079625"/>
                        <a:ext cx="3175000" cy="3048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39ADFF5F-2F49-466D-94C4-77425FE6FE91}"/>
              </a:ext>
            </a:extLst>
          </p:cNvPr>
          <p:cNvSpPr>
            <a:spLocks noGrp="1"/>
          </p:cNvSpPr>
          <p:nvPr>
            <p:ph idx="11"/>
          </p:nvPr>
        </p:nvSpPr>
        <p:spPr>
          <a:xfrm>
            <a:off x="457200" y="2514600"/>
            <a:ext cx="306069" cy="363511"/>
          </a:xfrm>
        </p:spPr>
        <p:txBody>
          <a:bodyPr>
            <a:normAutofit/>
          </a:bodyPr>
          <a:lstStyle/>
          <a:p>
            <a:pPr marL="292608" indent="-292608">
              <a:lnSpc>
                <a:spcPct val="90000"/>
              </a:lnSpc>
            </a:pPr>
            <a:r>
              <a:rPr lang="en-IN" sz="1800" dirty="0"/>
              <a:t> </a:t>
            </a:r>
          </a:p>
        </p:txBody>
      </p:sp>
      <p:graphicFrame>
        <p:nvGraphicFramePr>
          <p:cNvPr id="12" name="Object 11">
            <a:extLst>
              <a:ext uri="{FF2B5EF4-FFF2-40B4-BE49-F238E27FC236}">
                <a16:creationId xmlns:a16="http://schemas.microsoft.com/office/drawing/2014/main" id="{0782F12B-F9C6-4D7C-BED0-49826EBB7538}"/>
              </a:ext>
            </a:extLst>
          </p:cNvPr>
          <p:cNvGraphicFramePr>
            <a:graphicFrameLocks noChangeAspect="1"/>
          </p:cNvGraphicFramePr>
          <p:nvPr>
            <p:extLst>
              <p:ext uri="{D42A27DB-BD31-4B8C-83A1-F6EECF244321}">
                <p14:modId xmlns:p14="http://schemas.microsoft.com/office/powerpoint/2010/main" val="1080282513"/>
              </p:ext>
            </p:extLst>
          </p:nvPr>
        </p:nvGraphicFramePr>
        <p:xfrm>
          <a:off x="830263" y="2487613"/>
          <a:ext cx="1111250" cy="344487"/>
        </p:xfrm>
        <a:graphic>
          <a:graphicData uri="http://schemas.openxmlformats.org/presentationml/2006/ole">
            <mc:AlternateContent xmlns:mc="http://schemas.openxmlformats.org/markup-compatibility/2006">
              <mc:Choice xmlns:v="urn:schemas-microsoft-com:vml" Requires="v">
                <p:oleObj name="Equation" r:id="rId4" imgW="1066680" imgH="330120" progId="Equation.DSMT4">
                  <p:embed/>
                </p:oleObj>
              </mc:Choice>
              <mc:Fallback>
                <p:oleObj name="Equation" r:id="rId4" imgW="1066680" imgH="330120" progId="Equation.DSMT4">
                  <p:embed/>
                  <p:pic>
                    <p:nvPicPr>
                      <p:cNvPr id="0" name=""/>
                      <p:cNvPicPr/>
                      <p:nvPr/>
                    </p:nvPicPr>
                    <p:blipFill>
                      <a:blip r:embed="rId5"/>
                      <a:stretch>
                        <a:fillRect/>
                      </a:stretch>
                    </p:blipFill>
                    <p:spPr>
                      <a:xfrm>
                        <a:off x="830263" y="2487613"/>
                        <a:ext cx="1111250" cy="344487"/>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423E3D43-3A59-46F3-9BD1-804E0506E294}"/>
              </a:ext>
            </a:extLst>
          </p:cNvPr>
          <p:cNvSpPr>
            <a:spLocks noGrp="1"/>
          </p:cNvSpPr>
          <p:nvPr>
            <p:ph idx="12"/>
          </p:nvPr>
        </p:nvSpPr>
        <p:spPr>
          <a:xfrm>
            <a:off x="2027420" y="2479622"/>
            <a:ext cx="5181600" cy="398489"/>
          </a:xfrm>
        </p:spPr>
        <p:txBody>
          <a:bodyPr>
            <a:normAutofit/>
          </a:bodyPr>
          <a:lstStyle/>
          <a:p>
            <a:pPr marL="0" indent="0">
              <a:buNone/>
            </a:pPr>
            <a:r>
              <a:rPr lang="en-US" sz="1800" dirty="0"/>
              <a:t>are the explanatory variables.</a:t>
            </a:r>
            <a:endParaRPr lang="en-IN" sz="1800" dirty="0"/>
          </a:p>
        </p:txBody>
      </p:sp>
      <p:sp>
        <p:nvSpPr>
          <p:cNvPr id="7" name="Content Placeholder 6">
            <a:extLst>
              <a:ext uri="{FF2B5EF4-FFF2-40B4-BE49-F238E27FC236}">
                <a16:creationId xmlns:a16="http://schemas.microsoft.com/office/drawing/2014/main" id="{97EBD00E-D9C2-4071-81C6-96467F9D3475}"/>
              </a:ext>
            </a:extLst>
          </p:cNvPr>
          <p:cNvSpPr>
            <a:spLocks noGrp="1"/>
          </p:cNvSpPr>
          <p:nvPr>
            <p:ph idx="13"/>
          </p:nvPr>
        </p:nvSpPr>
        <p:spPr>
          <a:xfrm>
            <a:off x="487180" y="2971801"/>
            <a:ext cx="340719" cy="356016"/>
          </a:xfrm>
        </p:spPr>
        <p:txBody>
          <a:bodyPr>
            <a:normAutofit/>
          </a:bodyPr>
          <a:lstStyle/>
          <a:p>
            <a:pPr marL="292608" indent="-292608">
              <a:lnSpc>
                <a:spcPct val="90000"/>
              </a:lnSpc>
            </a:pPr>
            <a:r>
              <a:rPr lang="en-IN" sz="1800" dirty="0"/>
              <a:t> </a:t>
            </a:r>
          </a:p>
        </p:txBody>
      </p:sp>
      <p:graphicFrame>
        <p:nvGraphicFramePr>
          <p:cNvPr id="13" name="Object 12">
            <a:extLst>
              <a:ext uri="{FF2B5EF4-FFF2-40B4-BE49-F238E27FC236}">
                <a16:creationId xmlns:a16="http://schemas.microsoft.com/office/drawing/2014/main" id="{01009414-1680-4351-94C9-AB4E3CB10BAC}"/>
              </a:ext>
            </a:extLst>
          </p:cNvPr>
          <p:cNvGraphicFramePr>
            <a:graphicFrameLocks noChangeAspect="1"/>
          </p:cNvGraphicFramePr>
          <p:nvPr>
            <p:extLst>
              <p:ext uri="{D42A27DB-BD31-4B8C-83A1-F6EECF244321}">
                <p14:modId xmlns:p14="http://schemas.microsoft.com/office/powerpoint/2010/main" val="1952939367"/>
              </p:ext>
            </p:extLst>
          </p:nvPr>
        </p:nvGraphicFramePr>
        <p:xfrm>
          <a:off x="836613" y="3033713"/>
          <a:ext cx="1447800" cy="304800"/>
        </p:xfrm>
        <a:graphic>
          <a:graphicData uri="http://schemas.openxmlformats.org/presentationml/2006/ole">
            <mc:AlternateContent xmlns:mc="http://schemas.openxmlformats.org/markup-compatibility/2006">
              <mc:Choice xmlns:v="urn:schemas-microsoft-com:vml" Requires="v">
                <p:oleObj name="Equation" r:id="rId6" imgW="1447560" imgH="304560" progId="Equation.DSMT4">
                  <p:embed/>
                </p:oleObj>
              </mc:Choice>
              <mc:Fallback>
                <p:oleObj name="Equation" r:id="rId6" imgW="1447560" imgH="304560" progId="Equation.DSMT4">
                  <p:embed/>
                  <p:pic>
                    <p:nvPicPr>
                      <p:cNvPr id="0" name=""/>
                      <p:cNvPicPr/>
                      <p:nvPr/>
                    </p:nvPicPr>
                    <p:blipFill>
                      <a:blip r:embed="rId7"/>
                      <a:stretch>
                        <a:fillRect/>
                      </a:stretch>
                    </p:blipFill>
                    <p:spPr>
                      <a:xfrm>
                        <a:off x="836613" y="3033713"/>
                        <a:ext cx="1447800" cy="3048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962766E0-E2AF-49D3-8990-CB9574E99CE0}"/>
              </a:ext>
            </a:extLst>
          </p:cNvPr>
          <p:cNvSpPr>
            <a:spLocks noGrp="1"/>
          </p:cNvSpPr>
          <p:nvPr>
            <p:ph idx="14"/>
          </p:nvPr>
        </p:nvSpPr>
        <p:spPr>
          <a:xfrm>
            <a:off x="2438400" y="3048000"/>
            <a:ext cx="6248400" cy="356015"/>
          </a:xfrm>
        </p:spPr>
        <p:txBody>
          <a:bodyPr>
            <a:noAutofit/>
          </a:bodyPr>
          <a:lstStyle/>
          <a:p>
            <a:pPr marL="0" indent="0">
              <a:lnSpc>
                <a:spcPct val="90000"/>
              </a:lnSpc>
              <a:buNone/>
            </a:pPr>
            <a:r>
              <a:rPr lang="en-US" sz="1800" dirty="0"/>
              <a:t>are the unknown coefficients that need to be estimated.</a:t>
            </a:r>
            <a:endParaRPr lang="en-IN" sz="1800" dirty="0"/>
          </a:p>
        </p:txBody>
      </p:sp>
      <p:sp>
        <p:nvSpPr>
          <p:cNvPr id="9" name="Content Placeholder 8">
            <a:extLst>
              <a:ext uri="{FF2B5EF4-FFF2-40B4-BE49-F238E27FC236}">
                <a16:creationId xmlns:a16="http://schemas.microsoft.com/office/drawing/2014/main" id="{98FAC8B1-4556-49C3-B9B4-2CC5CC7418F1}"/>
              </a:ext>
            </a:extLst>
          </p:cNvPr>
          <p:cNvSpPr>
            <a:spLocks noGrp="1"/>
          </p:cNvSpPr>
          <p:nvPr>
            <p:ph idx="15"/>
          </p:nvPr>
        </p:nvSpPr>
        <p:spPr>
          <a:xfrm>
            <a:off x="487180" y="3585148"/>
            <a:ext cx="4189751" cy="453452"/>
          </a:xfrm>
        </p:spPr>
        <p:txBody>
          <a:bodyPr>
            <a:normAutofit/>
          </a:bodyPr>
          <a:lstStyle/>
          <a:p>
            <a:pPr marL="0" indent="0">
              <a:buNone/>
            </a:pPr>
            <a:r>
              <a:rPr lang="en-US" sz="2000" dirty="0"/>
              <a:t>The sample data are </a:t>
            </a:r>
            <a:r>
              <a:rPr lang="en-US" sz="2000" i="1" dirty="0"/>
              <a:t>n</a:t>
            </a:r>
            <a:r>
              <a:rPr lang="en-US" sz="2000" dirty="0"/>
              <a:t> observations of</a:t>
            </a:r>
            <a:endParaRPr lang="en-IN" sz="2000" dirty="0"/>
          </a:p>
        </p:txBody>
      </p:sp>
      <p:graphicFrame>
        <p:nvGraphicFramePr>
          <p:cNvPr id="14" name="Object 13">
            <a:extLst>
              <a:ext uri="{FF2B5EF4-FFF2-40B4-BE49-F238E27FC236}">
                <a16:creationId xmlns:a16="http://schemas.microsoft.com/office/drawing/2014/main" id="{505F698C-AF87-48A5-B70F-B7E28737333E}"/>
              </a:ext>
            </a:extLst>
          </p:cNvPr>
          <p:cNvGraphicFramePr>
            <a:graphicFrameLocks noChangeAspect="1"/>
          </p:cNvGraphicFramePr>
          <p:nvPr>
            <p:extLst>
              <p:ext uri="{D42A27DB-BD31-4B8C-83A1-F6EECF244321}">
                <p14:modId xmlns:p14="http://schemas.microsoft.com/office/powerpoint/2010/main" val="372192558"/>
              </p:ext>
            </p:extLst>
          </p:nvPr>
        </p:nvGraphicFramePr>
        <p:xfrm>
          <a:off x="4681538" y="3630613"/>
          <a:ext cx="1577975" cy="333375"/>
        </p:xfrm>
        <a:graphic>
          <a:graphicData uri="http://schemas.openxmlformats.org/presentationml/2006/ole">
            <mc:AlternateContent xmlns:mc="http://schemas.openxmlformats.org/markup-compatibility/2006">
              <mc:Choice xmlns:v="urn:schemas-microsoft-com:vml" Requires="v">
                <p:oleObj name="Equation" r:id="rId8" imgW="1562040" imgH="330120" progId="Equation.DSMT4">
                  <p:embed/>
                </p:oleObj>
              </mc:Choice>
              <mc:Fallback>
                <p:oleObj name="Equation" r:id="rId8" imgW="1562040" imgH="330120" progId="Equation.DSMT4">
                  <p:embed/>
                  <p:pic>
                    <p:nvPicPr>
                      <p:cNvPr id="0" name=""/>
                      <p:cNvPicPr/>
                      <p:nvPr/>
                    </p:nvPicPr>
                    <p:blipFill>
                      <a:blip r:embed="rId9"/>
                      <a:stretch>
                        <a:fillRect/>
                      </a:stretch>
                    </p:blipFill>
                    <p:spPr>
                      <a:xfrm>
                        <a:off x="4681538" y="3630613"/>
                        <a:ext cx="1577975" cy="333375"/>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86D949C5-45F1-409C-9736-8C2559BD6CE3}"/>
              </a:ext>
            </a:extLst>
          </p:cNvPr>
          <p:cNvSpPr>
            <a:spLocks noGrp="1"/>
          </p:cNvSpPr>
          <p:nvPr>
            <p:ph idx="16"/>
          </p:nvPr>
        </p:nvSpPr>
        <p:spPr>
          <a:xfrm>
            <a:off x="487180" y="4101060"/>
            <a:ext cx="8199620" cy="410979"/>
          </a:xfrm>
        </p:spPr>
        <p:txBody>
          <a:bodyPr>
            <a:normAutofit/>
          </a:bodyPr>
          <a:lstStyle/>
          <a:p>
            <a:pPr marL="0" indent="0">
              <a:buNone/>
            </a:pPr>
            <a:r>
              <a:rPr lang="en-US" sz="2000" dirty="0"/>
              <a:t>Use the O</a:t>
            </a:r>
            <a:r>
              <a:rPr lang="en-US" sz="100" dirty="0"/>
              <a:t> </a:t>
            </a:r>
            <a:r>
              <a:rPr lang="en-US" sz="2000" dirty="0"/>
              <a:t>L</a:t>
            </a:r>
            <a:r>
              <a:rPr lang="en-US" sz="100" dirty="0"/>
              <a:t> </a:t>
            </a:r>
            <a:r>
              <a:rPr lang="en-US" sz="2000" dirty="0"/>
              <a:t>S method to obtain the sample equation minimizing</a:t>
            </a:r>
            <a:endParaRPr lang="en-IN" sz="2000" dirty="0"/>
          </a:p>
        </p:txBody>
      </p:sp>
      <p:graphicFrame>
        <p:nvGraphicFramePr>
          <p:cNvPr id="15" name="Object 14">
            <a:extLst>
              <a:ext uri="{FF2B5EF4-FFF2-40B4-BE49-F238E27FC236}">
                <a16:creationId xmlns:a16="http://schemas.microsoft.com/office/drawing/2014/main" id="{05CDB272-48EA-403A-8066-975A5D0D9B6E}"/>
              </a:ext>
            </a:extLst>
          </p:cNvPr>
          <p:cNvGraphicFramePr>
            <a:graphicFrameLocks noChangeAspect="1"/>
          </p:cNvGraphicFramePr>
          <p:nvPr>
            <p:extLst>
              <p:ext uri="{D42A27DB-BD31-4B8C-83A1-F6EECF244321}">
                <p14:modId xmlns:p14="http://schemas.microsoft.com/office/powerpoint/2010/main" val="2893178231"/>
              </p:ext>
            </p:extLst>
          </p:nvPr>
        </p:nvGraphicFramePr>
        <p:xfrm>
          <a:off x="619125" y="4556125"/>
          <a:ext cx="2667000" cy="431800"/>
        </p:xfrm>
        <a:graphic>
          <a:graphicData uri="http://schemas.openxmlformats.org/presentationml/2006/ole">
            <mc:AlternateContent xmlns:mc="http://schemas.openxmlformats.org/markup-compatibility/2006">
              <mc:Choice xmlns:v="urn:schemas-microsoft-com:vml" Requires="v">
                <p:oleObj name="Equation" r:id="rId10" imgW="2666880" imgH="431640" progId="Equation.DSMT4">
                  <p:embed/>
                </p:oleObj>
              </mc:Choice>
              <mc:Fallback>
                <p:oleObj name="Equation" r:id="rId10" imgW="2666880" imgH="431640" progId="Equation.DSMT4">
                  <p:embed/>
                  <p:pic>
                    <p:nvPicPr>
                      <p:cNvPr id="0" name=""/>
                      <p:cNvPicPr/>
                      <p:nvPr/>
                    </p:nvPicPr>
                    <p:blipFill>
                      <a:blip r:embed="rId11"/>
                      <a:stretch>
                        <a:fillRect/>
                      </a:stretch>
                    </p:blipFill>
                    <p:spPr>
                      <a:xfrm>
                        <a:off x="619125" y="4556125"/>
                        <a:ext cx="2667000" cy="431800"/>
                      </a:xfrm>
                      <a:prstGeom prst="rect">
                        <a:avLst/>
                      </a:prstGeom>
                    </p:spPr>
                  </p:pic>
                </p:oleObj>
              </mc:Fallback>
            </mc:AlternateContent>
          </a:graphicData>
        </a:graphic>
      </p:graphicFrame>
    </p:spTree>
    <p:extLst>
      <p:ext uri="{BB962C8B-B14F-4D97-AF65-F5344CB8AC3E}">
        <p14:creationId xmlns:p14="http://schemas.microsoft.com/office/powerpoint/2010/main" val="303910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4DAAB-6643-4EA1-8146-3DDFBB759AF9}"/>
              </a:ext>
            </a:extLst>
          </p:cNvPr>
          <p:cNvSpPr>
            <a:spLocks noGrp="1"/>
          </p:cNvSpPr>
          <p:nvPr>
            <p:ph type="title"/>
          </p:nvPr>
        </p:nvSpPr>
        <p:spPr/>
        <p:txBody>
          <a:bodyPr/>
          <a:lstStyle/>
          <a:p>
            <a:r>
              <a:rPr lang="en-US" dirty="0"/>
              <a:t>14.2 The Linear Regression Model </a:t>
            </a:r>
            <a:r>
              <a:rPr lang="en-US" sz="1000" dirty="0"/>
              <a:t>16</a:t>
            </a:r>
            <a:endParaRPr lang="en-IN" dirty="0"/>
          </a:p>
        </p:txBody>
      </p:sp>
      <p:sp>
        <p:nvSpPr>
          <p:cNvPr id="3" name="Content Placeholder 2">
            <a:extLst>
              <a:ext uri="{FF2B5EF4-FFF2-40B4-BE49-F238E27FC236}">
                <a16:creationId xmlns:a16="http://schemas.microsoft.com/office/drawing/2014/main" id="{ED180928-A502-40C1-9670-25C53A2AFAC4}"/>
              </a:ext>
            </a:extLst>
          </p:cNvPr>
          <p:cNvSpPr>
            <a:spLocks noGrp="1"/>
          </p:cNvSpPr>
          <p:nvPr>
            <p:ph idx="1"/>
          </p:nvPr>
        </p:nvSpPr>
        <p:spPr>
          <a:xfrm>
            <a:off x="457200" y="1600201"/>
            <a:ext cx="8229600" cy="438461"/>
          </a:xfrm>
        </p:spPr>
        <p:txBody>
          <a:bodyPr>
            <a:normAutofit/>
          </a:bodyPr>
          <a:lstStyle/>
          <a:p>
            <a:pPr marL="292608" indent="-292608">
              <a:lnSpc>
                <a:spcPct val="90000"/>
              </a:lnSpc>
            </a:pPr>
            <a:r>
              <a:rPr lang="en-US" sz="2400" dirty="0"/>
              <a:t>From O</a:t>
            </a:r>
            <a:r>
              <a:rPr lang="en-US" sz="100" dirty="0"/>
              <a:t> </a:t>
            </a:r>
            <a:r>
              <a:rPr lang="en-US" sz="2400" dirty="0"/>
              <a:t>L</a:t>
            </a:r>
            <a:r>
              <a:rPr lang="en-US" sz="100" dirty="0"/>
              <a:t> </a:t>
            </a:r>
            <a:r>
              <a:rPr lang="en-US" sz="2400" dirty="0"/>
              <a:t>S, the sample regression equation is given by</a:t>
            </a:r>
            <a:endParaRPr lang="en-IN" sz="2400" dirty="0"/>
          </a:p>
        </p:txBody>
      </p:sp>
      <p:graphicFrame>
        <p:nvGraphicFramePr>
          <p:cNvPr id="11" name="Object 10">
            <a:extLst>
              <a:ext uri="{FF2B5EF4-FFF2-40B4-BE49-F238E27FC236}">
                <a16:creationId xmlns:a16="http://schemas.microsoft.com/office/drawing/2014/main" id="{11065FC3-8528-48D9-825E-6707FC655188}"/>
              </a:ext>
            </a:extLst>
          </p:cNvPr>
          <p:cNvGraphicFramePr>
            <a:graphicFrameLocks noChangeAspect="1"/>
          </p:cNvGraphicFramePr>
          <p:nvPr>
            <p:extLst>
              <p:ext uri="{D42A27DB-BD31-4B8C-83A1-F6EECF244321}">
                <p14:modId xmlns:p14="http://schemas.microsoft.com/office/powerpoint/2010/main" val="1243493752"/>
              </p:ext>
            </p:extLst>
          </p:nvPr>
        </p:nvGraphicFramePr>
        <p:xfrm>
          <a:off x="941388" y="2078038"/>
          <a:ext cx="3549650" cy="369887"/>
        </p:xfrm>
        <a:graphic>
          <a:graphicData uri="http://schemas.openxmlformats.org/presentationml/2006/ole">
            <mc:AlternateContent xmlns:mc="http://schemas.openxmlformats.org/markup-compatibility/2006">
              <mc:Choice xmlns:v="urn:schemas-microsoft-com:vml" Requires="v">
                <p:oleObj name="Equation" r:id="rId2" imgW="3657600" imgH="380880" progId="Equation.DSMT4">
                  <p:embed/>
                </p:oleObj>
              </mc:Choice>
              <mc:Fallback>
                <p:oleObj name="Equation" r:id="rId2" imgW="3657600" imgH="380880" progId="Equation.DSMT4">
                  <p:embed/>
                  <p:pic>
                    <p:nvPicPr>
                      <p:cNvPr id="0" name=""/>
                      <p:cNvPicPr/>
                      <p:nvPr/>
                    </p:nvPicPr>
                    <p:blipFill>
                      <a:blip r:embed="rId3"/>
                      <a:stretch>
                        <a:fillRect/>
                      </a:stretch>
                    </p:blipFill>
                    <p:spPr>
                      <a:xfrm>
                        <a:off x="941388" y="2078038"/>
                        <a:ext cx="3549650" cy="369887"/>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0B2BA4D6-016C-4E1E-8CD4-9BEEBD5E1C56}"/>
              </a:ext>
            </a:extLst>
          </p:cNvPr>
          <p:cNvSpPr>
            <a:spLocks noGrp="1"/>
          </p:cNvSpPr>
          <p:nvPr>
            <p:ph idx="10"/>
          </p:nvPr>
        </p:nvSpPr>
        <p:spPr>
          <a:xfrm>
            <a:off x="457200" y="2590802"/>
            <a:ext cx="8382000" cy="422222"/>
          </a:xfrm>
        </p:spPr>
        <p:txBody>
          <a:bodyPr>
            <a:normAutofit/>
          </a:bodyPr>
          <a:lstStyle/>
          <a:p>
            <a:pPr marL="292608" indent="-292608">
              <a:lnSpc>
                <a:spcPct val="90000"/>
              </a:lnSpc>
            </a:pPr>
            <a:r>
              <a:rPr lang="en-US" sz="2400" dirty="0"/>
              <a:t>The difference between the observed and the predicted values</a:t>
            </a:r>
            <a:endParaRPr lang="en-IN" sz="2400" dirty="0"/>
          </a:p>
        </p:txBody>
      </p:sp>
      <p:sp>
        <p:nvSpPr>
          <p:cNvPr id="5" name="Content Placeholder 4">
            <a:extLst>
              <a:ext uri="{FF2B5EF4-FFF2-40B4-BE49-F238E27FC236}">
                <a16:creationId xmlns:a16="http://schemas.microsoft.com/office/drawing/2014/main" id="{EF064249-5FBB-4C94-A932-1B7D79E6A9C4}"/>
              </a:ext>
            </a:extLst>
          </p:cNvPr>
          <p:cNvSpPr>
            <a:spLocks noGrp="1"/>
          </p:cNvSpPr>
          <p:nvPr>
            <p:ph idx="11"/>
          </p:nvPr>
        </p:nvSpPr>
        <p:spPr>
          <a:xfrm>
            <a:off x="457200" y="3094222"/>
            <a:ext cx="2345961" cy="428468"/>
          </a:xfrm>
        </p:spPr>
        <p:txBody>
          <a:bodyPr>
            <a:normAutofit/>
          </a:bodyPr>
          <a:lstStyle/>
          <a:p>
            <a:pPr marL="292608" indent="0">
              <a:lnSpc>
                <a:spcPct val="90000"/>
              </a:lnSpc>
              <a:buNone/>
            </a:pPr>
            <a:r>
              <a:rPr lang="en-US" sz="2400" dirty="0"/>
              <a:t>is the residual:</a:t>
            </a:r>
            <a:endParaRPr lang="en-IN" sz="2400" dirty="0"/>
          </a:p>
        </p:txBody>
      </p:sp>
      <p:graphicFrame>
        <p:nvGraphicFramePr>
          <p:cNvPr id="12" name="Object 11">
            <a:extLst>
              <a:ext uri="{FF2B5EF4-FFF2-40B4-BE49-F238E27FC236}">
                <a16:creationId xmlns:a16="http://schemas.microsoft.com/office/drawing/2014/main" id="{1C9B5D04-D940-4C97-B11C-D34F6C781688}"/>
              </a:ext>
            </a:extLst>
          </p:cNvPr>
          <p:cNvGraphicFramePr>
            <a:graphicFrameLocks noChangeAspect="1"/>
          </p:cNvGraphicFramePr>
          <p:nvPr>
            <p:extLst>
              <p:ext uri="{D42A27DB-BD31-4B8C-83A1-F6EECF244321}">
                <p14:modId xmlns:p14="http://schemas.microsoft.com/office/powerpoint/2010/main" val="2830720918"/>
              </p:ext>
            </p:extLst>
          </p:nvPr>
        </p:nvGraphicFramePr>
        <p:xfrm>
          <a:off x="2851150" y="3135313"/>
          <a:ext cx="1155700" cy="355600"/>
        </p:xfrm>
        <a:graphic>
          <a:graphicData uri="http://schemas.openxmlformats.org/presentationml/2006/ole">
            <mc:AlternateContent xmlns:mc="http://schemas.openxmlformats.org/markup-compatibility/2006">
              <mc:Choice xmlns:v="urn:schemas-microsoft-com:vml" Requires="v">
                <p:oleObj name="Equation" r:id="rId4" imgW="1155600" imgH="355320" progId="Equation.DSMT4">
                  <p:embed/>
                </p:oleObj>
              </mc:Choice>
              <mc:Fallback>
                <p:oleObj name="Equation" r:id="rId4" imgW="1155600" imgH="355320" progId="Equation.DSMT4">
                  <p:embed/>
                  <p:pic>
                    <p:nvPicPr>
                      <p:cNvPr id="0" name=""/>
                      <p:cNvPicPr/>
                      <p:nvPr/>
                    </p:nvPicPr>
                    <p:blipFill>
                      <a:blip r:embed="rId5"/>
                      <a:stretch>
                        <a:fillRect/>
                      </a:stretch>
                    </p:blipFill>
                    <p:spPr>
                      <a:xfrm>
                        <a:off x="2851150" y="3135313"/>
                        <a:ext cx="1155700" cy="35560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25AA07DB-0265-415E-BDA4-26458B8AFA90}"/>
              </a:ext>
            </a:extLst>
          </p:cNvPr>
          <p:cNvSpPr>
            <a:spLocks noGrp="1"/>
          </p:cNvSpPr>
          <p:nvPr>
            <p:ph idx="12"/>
          </p:nvPr>
        </p:nvSpPr>
        <p:spPr>
          <a:xfrm>
            <a:off x="457200" y="3597640"/>
            <a:ext cx="8229600" cy="1888762"/>
          </a:xfrm>
        </p:spPr>
        <p:txBody>
          <a:bodyPr>
            <a:noAutofit/>
          </a:bodyPr>
          <a:lstStyle/>
          <a:p>
            <a:r>
              <a:rPr lang="en-US" sz="2400" dirty="0"/>
              <a:t>The interpretation of the slope parameters is similar to simple linear regression but modified.</a:t>
            </a:r>
          </a:p>
          <a:p>
            <a:r>
              <a:rPr lang="en-US" sz="2400" i="1" dirty="0" err="1"/>
              <a:t>b</a:t>
            </a:r>
            <a:r>
              <a:rPr lang="en-US" sz="2400" i="1" baseline="-25000" dirty="0" err="1"/>
              <a:t>j</a:t>
            </a:r>
            <a:r>
              <a:rPr lang="en-US" sz="2400" dirty="0"/>
              <a:t> measures the change in the predicted value of the response given a unit increase in </a:t>
            </a:r>
            <a:r>
              <a:rPr lang="en-US" sz="2400" i="1" dirty="0" err="1"/>
              <a:t>x</a:t>
            </a:r>
            <a:r>
              <a:rPr lang="en-US" sz="2400" i="1" baseline="-25000" dirty="0" err="1"/>
              <a:t>j</a:t>
            </a:r>
            <a:r>
              <a:rPr lang="en-US" sz="2400" dirty="0"/>
              <a:t>, holding all other predictor variables constant.</a:t>
            </a:r>
            <a:endParaRPr lang="en-IN" sz="2400" dirty="0"/>
          </a:p>
        </p:txBody>
      </p:sp>
      <p:sp>
        <p:nvSpPr>
          <p:cNvPr id="7" name="Content Placeholder 6">
            <a:extLst>
              <a:ext uri="{FF2B5EF4-FFF2-40B4-BE49-F238E27FC236}">
                <a16:creationId xmlns:a16="http://schemas.microsoft.com/office/drawing/2014/main" id="{6A6DE278-7738-4C38-B359-B8B629FD5714}"/>
              </a:ext>
            </a:extLst>
          </p:cNvPr>
          <p:cNvSpPr>
            <a:spLocks noGrp="1"/>
          </p:cNvSpPr>
          <p:nvPr>
            <p:ph idx="13"/>
          </p:nvPr>
        </p:nvSpPr>
        <p:spPr>
          <a:xfrm>
            <a:off x="457200" y="5548862"/>
            <a:ext cx="6018551" cy="417223"/>
          </a:xfrm>
        </p:spPr>
        <p:txBody>
          <a:bodyPr>
            <a:noAutofit/>
          </a:bodyPr>
          <a:lstStyle/>
          <a:p>
            <a:pPr marL="292608" indent="-292608">
              <a:lnSpc>
                <a:spcPct val="90000"/>
              </a:lnSpc>
            </a:pPr>
            <a:r>
              <a:rPr lang="en-US" sz="2400" dirty="0"/>
              <a:t>These now represent the partial influence of</a:t>
            </a:r>
            <a:endParaRPr lang="en-IN" sz="2400" dirty="0"/>
          </a:p>
        </p:txBody>
      </p:sp>
      <p:graphicFrame>
        <p:nvGraphicFramePr>
          <p:cNvPr id="13" name="Object 12">
            <a:extLst>
              <a:ext uri="{FF2B5EF4-FFF2-40B4-BE49-F238E27FC236}">
                <a16:creationId xmlns:a16="http://schemas.microsoft.com/office/drawing/2014/main" id="{2770CA1D-654D-482E-967D-AE199553A181}"/>
              </a:ext>
            </a:extLst>
          </p:cNvPr>
          <p:cNvGraphicFramePr>
            <a:graphicFrameLocks noChangeAspect="1"/>
          </p:cNvGraphicFramePr>
          <p:nvPr>
            <p:extLst>
              <p:ext uri="{D42A27DB-BD31-4B8C-83A1-F6EECF244321}">
                <p14:modId xmlns:p14="http://schemas.microsoft.com/office/powerpoint/2010/main" val="14844662"/>
              </p:ext>
            </p:extLst>
          </p:nvPr>
        </p:nvGraphicFramePr>
        <p:xfrm>
          <a:off x="6518275" y="5578475"/>
          <a:ext cx="990600" cy="419100"/>
        </p:xfrm>
        <a:graphic>
          <a:graphicData uri="http://schemas.openxmlformats.org/presentationml/2006/ole">
            <mc:AlternateContent xmlns:mc="http://schemas.openxmlformats.org/markup-compatibility/2006">
              <mc:Choice xmlns:v="urn:schemas-microsoft-com:vml" Requires="v">
                <p:oleObj name="Equation" r:id="rId6" imgW="990360" imgH="419040" progId="Equation.DSMT4">
                  <p:embed/>
                </p:oleObj>
              </mc:Choice>
              <mc:Fallback>
                <p:oleObj name="Equation" r:id="rId6" imgW="990360" imgH="419040" progId="Equation.DSMT4">
                  <p:embed/>
                  <p:pic>
                    <p:nvPicPr>
                      <p:cNvPr id="0" name=""/>
                      <p:cNvPicPr/>
                      <p:nvPr/>
                    </p:nvPicPr>
                    <p:blipFill>
                      <a:blip r:embed="rId7"/>
                      <a:stretch>
                        <a:fillRect/>
                      </a:stretch>
                    </p:blipFill>
                    <p:spPr>
                      <a:xfrm>
                        <a:off x="6518275" y="5578475"/>
                        <a:ext cx="990600" cy="419100"/>
                      </a:xfrm>
                      <a:prstGeom prst="rect">
                        <a:avLst/>
                      </a:prstGeom>
                    </p:spPr>
                  </p:pic>
                </p:oleObj>
              </mc:Fallback>
            </mc:AlternateContent>
          </a:graphicData>
        </a:graphic>
      </p:graphicFrame>
    </p:spTree>
    <p:extLst>
      <p:ext uri="{BB962C8B-B14F-4D97-AF65-F5344CB8AC3E}">
        <p14:creationId xmlns:p14="http://schemas.microsoft.com/office/powerpoint/2010/main" val="1671048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CCA33-71B3-427F-B056-B6C839045E2D}"/>
              </a:ext>
            </a:extLst>
          </p:cNvPr>
          <p:cNvSpPr>
            <a:spLocks noGrp="1"/>
          </p:cNvSpPr>
          <p:nvPr>
            <p:ph type="title"/>
          </p:nvPr>
        </p:nvSpPr>
        <p:spPr/>
        <p:txBody>
          <a:bodyPr/>
          <a:lstStyle/>
          <a:p>
            <a:r>
              <a:rPr lang="en-US" dirty="0"/>
              <a:t>14.2 The Linear Regression Model </a:t>
            </a:r>
            <a:r>
              <a:rPr lang="en-US" sz="1000" dirty="0"/>
              <a:t>17</a:t>
            </a:r>
            <a:endParaRPr lang="en-IN" dirty="0"/>
          </a:p>
        </p:txBody>
      </p:sp>
      <p:sp>
        <p:nvSpPr>
          <p:cNvPr id="3" name="Content Placeholder 2">
            <a:extLst>
              <a:ext uri="{FF2B5EF4-FFF2-40B4-BE49-F238E27FC236}">
                <a16:creationId xmlns:a16="http://schemas.microsoft.com/office/drawing/2014/main" id="{5B5A2D71-6ABE-4153-B5CF-64686F0185B2}"/>
              </a:ext>
            </a:extLst>
          </p:cNvPr>
          <p:cNvSpPr>
            <a:spLocks noGrp="1"/>
          </p:cNvSpPr>
          <p:nvPr>
            <p:ph idx="1"/>
          </p:nvPr>
        </p:nvSpPr>
        <p:spPr>
          <a:xfrm>
            <a:off x="457200" y="1600202"/>
            <a:ext cx="3429000" cy="378500"/>
          </a:xfrm>
        </p:spPr>
        <p:txBody>
          <a:bodyPr>
            <a:normAutofit/>
          </a:bodyPr>
          <a:lstStyle/>
          <a:p>
            <a:pPr marL="292608" indent="-292608">
              <a:lnSpc>
                <a:spcPct val="90000"/>
              </a:lnSpc>
            </a:pPr>
            <a:r>
              <a:rPr lang="en-US" sz="2000" dirty="0"/>
              <a:t>Example: introductory case.</a:t>
            </a:r>
            <a:endParaRPr lang="en-IN" sz="2000" dirty="0"/>
          </a:p>
        </p:txBody>
      </p:sp>
      <p:sp>
        <p:nvSpPr>
          <p:cNvPr id="4" name="Content Placeholder 3">
            <a:extLst>
              <a:ext uri="{FF2B5EF4-FFF2-40B4-BE49-F238E27FC236}">
                <a16:creationId xmlns:a16="http://schemas.microsoft.com/office/drawing/2014/main" id="{46B9E0FA-8D56-4A4C-ACCC-AE73F7165871}"/>
              </a:ext>
            </a:extLst>
          </p:cNvPr>
          <p:cNvSpPr>
            <a:spLocks noGrp="1"/>
          </p:cNvSpPr>
          <p:nvPr>
            <p:ph idx="10"/>
          </p:nvPr>
        </p:nvSpPr>
        <p:spPr>
          <a:xfrm>
            <a:off x="457200" y="2057400"/>
            <a:ext cx="427220" cy="371007"/>
          </a:xfrm>
        </p:spPr>
        <p:txBody>
          <a:bodyPr>
            <a:normAutofit/>
          </a:bodyPr>
          <a:lstStyle/>
          <a:p>
            <a:pPr marL="292608" indent="-292608">
              <a:lnSpc>
                <a:spcPct val="90000"/>
              </a:lnSpc>
            </a:pPr>
            <a:r>
              <a:rPr lang="en-IN" sz="2000" dirty="0"/>
              <a:t> </a:t>
            </a:r>
          </a:p>
        </p:txBody>
      </p:sp>
      <p:graphicFrame>
        <p:nvGraphicFramePr>
          <p:cNvPr id="8" name="Object 7">
            <a:extLst>
              <a:ext uri="{FF2B5EF4-FFF2-40B4-BE49-F238E27FC236}">
                <a16:creationId xmlns:a16="http://schemas.microsoft.com/office/drawing/2014/main" id="{20BF816C-EF40-4ED8-9023-C6BB5D5496D8}"/>
              </a:ext>
            </a:extLst>
          </p:cNvPr>
          <p:cNvGraphicFramePr>
            <a:graphicFrameLocks noChangeAspect="1"/>
          </p:cNvGraphicFramePr>
          <p:nvPr>
            <p:extLst>
              <p:ext uri="{D42A27DB-BD31-4B8C-83A1-F6EECF244321}">
                <p14:modId xmlns:p14="http://schemas.microsoft.com/office/powerpoint/2010/main" val="1628908351"/>
              </p:ext>
            </p:extLst>
          </p:nvPr>
        </p:nvGraphicFramePr>
        <p:xfrm>
          <a:off x="876300" y="2057400"/>
          <a:ext cx="4724400" cy="330200"/>
        </p:xfrm>
        <a:graphic>
          <a:graphicData uri="http://schemas.openxmlformats.org/presentationml/2006/ole">
            <mc:AlternateContent xmlns:mc="http://schemas.openxmlformats.org/markup-compatibility/2006">
              <mc:Choice xmlns:v="urn:schemas-microsoft-com:vml" Requires="v">
                <p:oleObj name="Equation" r:id="rId2" imgW="4724280" imgH="330120" progId="Equation.DSMT4">
                  <p:embed/>
                </p:oleObj>
              </mc:Choice>
              <mc:Fallback>
                <p:oleObj name="Equation" r:id="rId2" imgW="4724280" imgH="330120" progId="Equation.DSMT4">
                  <p:embed/>
                  <p:pic>
                    <p:nvPicPr>
                      <p:cNvPr id="8" name="Object 7">
                        <a:extLst>
                          <a:ext uri="{FF2B5EF4-FFF2-40B4-BE49-F238E27FC236}">
                            <a16:creationId xmlns:a16="http://schemas.microsoft.com/office/drawing/2014/main" id="{20BF816C-EF40-4ED8-9023-C6BB5D5496D8}"/>
                          </a:ext>
                        </a:extLst>
                      </p:cNvPr>
                      <p:cNvPicPr/>
                      <p:nvPr/>
                    </p:nvPicPr>
                    <p:blipFill>
                      <a:blip r:embed="rId3"/>
                      <a:stretch>
                        <a:fillRect/>
                      </a:stretch>
                    </p:blipFill>
                    <p:spPr>
                      <a:xfrm>
                        <a:off x="876300" y="2057400"/>
                        <a:ext cx="4724400" cy="330200"/>
                      </a:xfrm>
                      <a:prstGeom prst="rect">
                        <a:avLst/>
                      </a:prstGeom>
                    </p:spPr>
                  </p:pic>
                </p:oleObj>
              </mc:Fallback>
            </mc:AlternateContent>
          </a:graphicData>
        </a:graphic>
      </p:graphicFrame>
      <p:graphicFrame>
        <p:nvGraphicFramePr>
          <p:cNvPr id="9" name="Table 5">
            <a:extLst>
              <a:ext uri="{FF2B5EF4-FFF2-40B4-BE49-F238E27FC236}">
                <a16:creationId xmlns:a16="http://schemas.microsoft.com/office/drawing/2014/main" id="{831E6648-58F3-4557-B8AE-084AB2BABE85}"/>
              </a:ext>
            </a:extLst>
          </p:cNvPr>
          <p:cNvGraphicFramePr>
            <a:graphicFrameLocks noGrp="1"/>
          </p:cNvGraphicFramePr>
          <p:nvPr>
            <p:extLst>
              <p:ext uri="{D42A27DB-BD31-4B8C-83A1-F6EECF244321}">
                <p14:modId xmlns:p14="http://schemas.microsoft.com/office/powerpoint/2010/main" val="1676905082"/>
              </p:ext>
            </p:extLst>
          </p:nvPr>
        </p:nvGraphicFramePr>
        <p:xfrm>
          <a:off x="515112" y="2545080"/>
          <a:ext cx="8113776" cy="2194560"/>
        </p:xfrm>
        <a:graphic>
          <a:graphicData uri="http://schemas.openxmlformats.org/drawingml/2006/table">
            <a:tbl>
              <a:tblPr firstRow="1" bandRow="1">
                <a:tableStyleId>{5C22544A-7EE6-4342-B048-85BDC9FD1C3A}</a:tableStyleId>
              </a:tblPr>
              <a:tblGrid>
                <a:gridCol w="3142488">
                  <a:extLst>
                    <a:ext uri="{9D8B030D-6E8A-4147-A177-3AD203B41FA5}">
                      <a16:colId xmlns:a16="http://schemas.microsoft.com/office/drawing/2014/main" val="3634195038"/>
                    </a:ext>
                  </a:extLst>
                </a:gridCol>
                <a:gridCol w="1295400">
                  <a:extLst>
                    <a:ext uri="{9D8B030D-6E8A-4147-A177-3AD203B41FA5}">
                      <a16:colId xmlns:a16="http://schemas.microsoft.com/office/drawing/2014/main" val="1248173021"/>
                    </a:ext>
                  </a:extLst>
                </a:gridCol>
                <a:gridCol w="3675888">
                  <a:extLst>
                    <a:ext uri="{9D8B030D-6E8A-4147-A177-3AD203B41FA5}">
                      <a16:colId xmlns:a16="http://schemas.microsoft.com/office/drawing/2014/main" val="3838551237"/>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t>Regression Statistics</a:t>
                      </a:r>
                    </a:p>
                  </a:txBody>
                  <a:tcPr marL="121706" marR="121706"/>
                </a:tc>
                <a:tc>
                  <a:txBody>
                    <a:bodyPr/>
                    <a:lstStyle/>
                    <a:p>
                      <a:endParaRPr lang="en-IN" dirty="0"/>
                    </a:p>
                  </a:txBody>
                  <a:tcPr marL="121706" marR="121706"/>
                </a:tc>
                <a:tc>
                  <a:txBody>
                    <a:bodyPr/>
                    <a:lstStyle/>
                    <a:p>
                      <a:endParaRPr lang="en-IN" dirty="0"/>
                    </a:p>
                  </a:txBody>
                  <a:tcPr marL="121706" marR="121706"/>
                </a:tc>
                <a:extLst>
                  <a:ext uri="{0D108BD9-81ED-4DB2-BD59-A6C34878D82A}">
                    <a16:rowId xmlns:a16="http://schemas.microsoft.com/office/drawing/2014/main" val="4228097586"/>
                  </a:ext>
                </a:extLst>
              </a:tr>
              <a:tr h="0">
                <a:tc>
                  <a:txBody>
                    <a:bodyPr/>
                    <a:lstStyle/>
                    <a:p>
                      <a:r>
                        <a:rPr lang="en-IN" dirty="0"/>
                        <a:t>Multiple R</a:t>
                      </a:r>
                    </a:p>
                  </a:txBody>
                  <a:tcPr marL="121706" marR="121706"/>
                </a:tc>
                <a:tc>
                  <a:txBody>
                    <a:bodyPr/>
                    <a:lstStyle/>
                    <a:p>
                      <a:r>
                        <a:rPr lang="en-IN" dirty="0"/>
                        <a:t>0.8676</a:t>
                      </a:r>
                    </a:p>
                  </a:txBody>
                  <a:tcPr marL="121706" marR="121706"/>
                </a:tc>
                <a:tc>
                  <a:txBody>
                    <a:bodyPr/>
                    <a:lstStyle/>
                    <a:p>
                      <a:endParaRPr lang="en-IN"/>
                    </a:p>
                  </a:txBody>
                  <a:tcPr marL="121706" marR="121706"/>
                </a:tc>
                <a:extLst>
                  <a:ext uri="{0D108BD9-81ED-4DB2-BD59-A6C34878D82A}">
                    <a16:rowId xmlns:a16="http://schemas.microsoft.com/office/drawing/2014/main" val="2272941342"/>
                  </a:ext>
                </a:extLst>
              </a:tr>
              <a:tr h="0">
                <a:tc>
                  <a:txBody>
                    <a:bodyPr/>
                    <a:lstStyle/>
                    <a:p>
                      <a:r>
                        <a:rPr lang="en-IN" dirty="0"/>
                        <a:t>R Square</a:t>
                      </a:r>
                    </a:p>
                  </a:txBody>
                  <a:tcPr marL="121706" marR="121706"/>
                </a:tc>
                <a:tc>
                  <a:txBody>
                    <a:bodyPr/>
                    <a:lstStyle/>
                    <a:p>
                      <a:r>
                        <a:rPr lang="en-IN" dirty="0"/>
                        <a:t>0.7527</a:t>
                      </a:r>
                    </a:p>
                  </a:txBody>
                  <a:tcPr marL="121706" marR="121706"/>
                </a:tc>
                <a:tc>
                  <a:txBody>
                    <a:bodyPr/>
                    <a:lstStyle/>
                    <a:p>
                      <a:endParaRPr lang="en-IN" dirty="0"/>
                    </a:p>
                  </a:txBody>
                  <a:tcPr marL="121706" marR="121706"/>
                </a:tc>
                <a:extLst>
                  <a:ext uri="{0D108BD9-81ED-4DB2-BD59-A6C34878D82A}">
                    <a16:rowId xmlns:a16="http://schemas.microsoft.com/office/drawing/2014/main" val="3543391742"/>
                  </a:ext>
                </a:extLst>
              </a:tr>
              <a:tr h="0">
                <a:tc>
                  <a:txBody>
                    <a:bodyPr/>
                    <a:lstStyle/>
                    <a:p>
                      <a:r>
                        <a:rPr lang="en-IN" dirty="0"/>
                        <a:t>Adjusted R Square</a:t>
                      </a:r>
                    </a:p>
                  </a:txBody>
                  <a:tcPr marL="121706" marR="121706"/>
                </a:tc>
                <a:tc>
                  <a:txBody>
                    <a:bodyPr/>
                    <a:lstStyle/>
                    <a:p>
                      <a:r>
                        <a:rPr lang="en-IN" dirty="0"/>
                        <a:t>0.7312</a:t>
                      </a:r>
                    </a:p>
                  </a:txBody>
                  <a:tcPr marL="121706" marR="121706"/>
                </a:tc>
                <a:tc>
                  <a:txBody>
                    <a:bodyPr/>
                    <a:lstStyle/>
                    <a:p>
                      <a:endParaRPr lang="en-IN" dirty="0"/>
                    </a:p>
                  </a:txBody>
                  <a:tcPr marL="121706" marR="121706"/>
                </a:tc>
                <a:extLst>
                  <a:ext uri="{0D108BD9-81ED-4DB2-BD59-A6C34878D82A}">
                    <a16:rowId xmlns:a16="http://schemas.microsoft.com/office/drawing/2014/main" val="20466730"/>
                  </a:ext>
                </a:extLst>
              </a:tr>
              <a:tr h="0">
                <a:tc>
                  <a:txBody>
                    <a:bodyPr/>
                    <a:lstStyle/>
                    <a:p>
                      <a:r>
                        <a:rPr lang="en-IN" dirty="0"/>
                        <a:t>Standard Error</a:t>
                      </a:r>
                    </a:p>
                  </a:txBody>
                  <a:tcPr marL="121706" marR="121706"/>
                </a:tc>
                <a:tc>
                  <a:txBody>
                    <a:bodyPr/>
                    <a:lstStyle/>
                    <a:p>
                      <a:r>
                        <a:rPr lang="en-IN" dirty="0"/>
                        <a:t>64.6098</a:t>
                      </a:r>
                    </a:p>
                  </a:txBody>
                  <a:tcPr marL="121706" marR="121706"/>
                </a:tc>
                <a:tc>
                  <a:txBody>
                    <a:bodyPr/>
                    <a:lstStyle/>
                    <a:p>
                      <a:endParaRPr lang="en-IN" dirty="0"/>
                    </a:p>
                  </a:txBody>
                  <a:tcPr marL="121706" marR="121706"/>
                </a:tc>
                <a:extLst>
                  <a:ext uri="{0D108BD9-81ED-4DB2-BD59-A6C34878D82A}">
                    <a16:rowId xmlns:a16="http://schemas.microsoft.com/office/drawing/2014/main" val="2383225225"/>
                  </a:ext>
                </a:extLst>
              </a:tr>
              <a:tr h="0">
                <a:tc>
                  <a:txBody>
                    <a:bodyPr/>
                    <a:lstStyle/>
                    <a:p>
                      <a:r>
                        <a:rPr lang="en-IN" dirty="0"/>
                        <a:t>Observations</a:t>
                      </a:r>
                    </a:p>
                  </a:txBody>
                  <a:tcPr marL="121706" marR="121706"/>
                </a:tc>
                <a:tc>
                  <a:txBody>
                    <a:bodyPr/>
                    <a:lstStyle/>
                    <a:p>
                      <a:r>
                        <a:rPr lang="en-IN" sz="1800" b="0" i="0" u="none" strike="noStrike" kern="1200" baseline="0" dirty="0">
                          <a:solidFill>
                            <a:schemeClr val="dk1"/>
                          </a:solidFill>
                          <a:latin typeface="+mn-lt"/>
                          <a:ea typeface="+mn-ea"/>
                          <a:cs typeface="+mn-cs"/>
                        </a:rPr>
                        <a:t>26</a:t>
                      </a:r>
                      <a:endParaRPr lang="en-IN" dirty="0"/>
                    </a:p>
                  </a:txBody>
                  <a:tcPr marL="121706" marR="121706"/>
                </a:tc>
                <a:tc>
                  <a:txBody>
                    <a:bodyPr/>
                    <a:lstStyle/>
                    <a:p>
                      <a:endParaRPr lang="en-IN" dirty="0"/>
                    </a:p>
                  </a:txBody>
                  <a:tcPr marL="121706" marR="121706"/>
                </a:tc>
                <a:extLst>
                  <a:ext uri="{0D108BD9-81ED-4DB2-BD59-A6C34878D82A}">
                    <a16:rowId xmlns:a16="http://schemas.microsoft.com/office/drawing/2014/main" val="831878355"/>
                  </a:ext>
                </a:extLst>
              </a:tr>
            </a:tbl>
          </a:graphicData>
        </a:graphic>
      </p:graphicFrame>
    </p:spTree>
    <p:extLst>
      <p:ext uri="{BB962C8B-B14F-4D97-AF65-F5344CB8AC3E}">
        <p14:creationId xmlns:p14="http://schemas.microsoft.com/office/powerpoint/2010/main" val="905090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DAB8-0BB7-4DAF-9C06-97C0478F25A4}"/>
              </a:ext>
            </a:extLst>
          </p:cNvPr>
          <p:cNvSpPr>
            <a:spLocks noGrp="1"/>
          </p:cNvSpPr>
          <p:nvPr>
            <p:ph type="title"/>
          </p:nvPr>
        </p:nvSpPr>
        <p:spPr/>
        <p:txBody>
          <a:bodyPr>
            <a:normAutofit fontScale="90000"/>
          </a:bodyPr>
          <a:lstStyle/>
          <a:p>
            <a:r>
              <a:rPr lang="en-US" dirty="0"/>
              <a:t>Introductory Case: Consumer Debt Payments </a:t>
            </a:r>
            <a:r>
              <a:rPr lang="en-US" sz="1100" dirty="0"/>
              <a:t>1</a:t>
            </a:r>
            <a:endParaRPr lang="en-IN" sz="1100" dirty="0"/>
          </a:p>
        </p:txBody>
      </p:sp>
      <p:sp>
        <p:nvSpPr>
          <p:cNvPr id="3" name="Content Placeholder 2">
            <a:extLst>
              <a:ext uri="{FF2B5EF4-FFF2-40B4-BE49-F238E27FC236}">
                <a16:creationId xmlns:a16="http://schemas.microsoft.com/office/drawing/2014/main" id="{19709F46-AC8D-4EEE-80E4-AC7F87C49024}"/>
              </a:ext>
            </a:extLst>
          </p:cNvPr>
          <p:cNvSpPr>
            <a:spLocks noGrp="1"/>
          </p:cNvSpPr>
          <p:nvPr>
            <p:ph idx="1"/>
          </p:nvPr>
        </p:nvSpPr>
        <p:spPr>
          <a:xfrm>
            <a:off x="457200" y="1600201"/>
            <a:ext cx="8229600" cy="1981199"/>
          </a:xfrm>
        </p:spPr>
        <p:txBody>
          <a:bodyPr>
            <a:normAutofit/>
          </a:bodyPr>
          <a:lstStyle/>
          <a:p>
            <a:pPr>
              <a:lnSpc>
                <a:spcPct val="90000"/>
              </a:lnSpc>
            </a:pPr>
            <a:r>
              <a:rPr lang="en-US" sz="2400" dirty="0"/>
              <a:t>Economist Madelyn Davis believes that income differences are the main reason for disparity in debt payments.</a:t>
            </a:r>
          </a:p>
          <a:p>
            <a:pPr>
              <a:lnSpc>
                <a:spcPct val="90000"/>
              </a:lnSpc>
            </a:pPr>
            <a:r>
              <a:rPr lang="en-US" sz="2400" dirty="0"/>
              <a:t>She is less sure about the impact of unemployment.</a:t>
            </a:r>
          </a:p>
          <a:p>
            <a:pPr>
              <a:lnSpc>
                <a:spcPct val="90000"/>
              </a:lnSpc>
            </a:pPr>
            <a:r>
              <a:rPr lang="en-US" sz="2400" dirty="0"/>
              <a:t>She uses correlation analysis and regression analysis to learn more.</a:t>
            </a:r>
            <a:endParaRPr lang="en-IN" sz="2400" dirty="0"/>
          </a:p>
        </p:txBody>
      </p:sp>
      <p:graphicFrame>
        <p:nvGraphicFramePr>
          <p:cNvPr id="5" name="Table 5">
            <a:extLst>
              <a:ext uri="{FF2B5EF4-FFF2-40B4-BE49-F238E27FC236}">
                <a16:creationId xmlns:a16="http://schemas.microsoft.com/office/drawing/2014/main" id="{EC7F7986-F68E-4AD5-8C95-D97B7EB61492}"/>
              </a:ext>
            </a:extLst>
          </p:cNvPr>
          <p:cNvGraphicFramePr>
            <a:graphicFrameLocks noGrp="1"/>
          </p:cNvGraphicFramePr>
          <p:nvPr>
            <p:extLst>
              <p:ext uri="{D42A27DB-BD31-4B8C-83A1-F6EECF244321}">
                <p14:modId xmlns:p14="http://schemas.microsoft.com/office/powerpoint/2010/main" val="3003779438"/>
              </p:ext>
            </p:extLst>
          </p:nvPr>
        </p:nvGraphicFramePr>
        <p:xfrm>
          <a:off x="457200" y="3733800"/>
          <a:ext cx="8305799" cy="185420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277550927"/>
                    </a:ext>
                  </a:extLst>
                </a:gridCol>
                <a:gridCol w="1981200">
                  <a:extLst>
                    <a:ext uri="{9D8B030D-6E8A-4147-A177-3AD203B41FA5}">
                      <a16:colId xmlns:a16="http://schemas.microsoft.com/office/drawing/2014/main" val="4067802381"/>
                    </a:ext>
                  </a:extLst>
                </a:gridCol>
                <a:gridCol w="1905000">
                  <a:extLst>
                    <a:ext uri="{9D8B030D-6E8A-4147-A177-3AD203B41FA5}">
                      <a16:colId xmlns:a16="http://schemas.microsoft.com/office/drawing/2014/main" val="145395730"/>
                    </a:ext>
                  </a:extLst>
                </a:gridCol>
                <a:gridCol w="1981199">
                  <a:extLst>
                    <a:ext uri="{9D8B030D-6E8A-4147-A177-3AD203B41FA5}">
                      <a16:colId xmlns:a16="http://schemas.microsoft.com/office/drawing/2014/main" val="1044795034"/>
                    </a:ext>
                  </a:extLst>
                </a:gridCol>
              </a:tblGrid>
              <a:tr h="370840">
                <a:tc>
                  <a:txBody>
                    <a:bodyPr/>
                    <a:lstStyle/>
                    <a:p>
                      <a:r>
                        <a:rPr lang="en-IN" dirty="0">
                          <a:latin typeface="+mn-lt"/>
                        </a:rPr>
                        <a:t>Metropolitan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mn-lt"/>
                        </a:rPr>
                        <a:t>Debt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mn-lt"/>
                        </a:rPr>
                        <a:t>Income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mn-lt"/>
                        </a:rPr>
                        <a:t>Unemployment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8055568"/>
                  </a:ext>
                </a:extLst>
              </a:tr>
              <a:tr h="370840">
                <a:tc>
                  <a:txBody>
                    <a:bodyPr/>
                    <a:lstStyle/>
                    <a:p>
                      <a:r>
                        <a:rPr lang="en-IN" dirty="0">
                          <a:latin typeface="+mn-lt"/>
                        </a:rPr>
                        <a:t>Washington, D.C.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mn-lt"/>
                        </a:rPr>
                        <a:t>1285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mn-lt"/>
                        </a:rPr>
                        <a:t>103.50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mn-lt"/>
                        </a:rPr>
                        <a:t>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3859568"/>
                  </a:ext>
                </a:extLst>
              </a:tr>
              <a:tr h="370840">
                <a:tc>
                  <a:txBody>
                    <a:bodyPr/>
                    <a:lstStyle/>
                    <a:p>
                      <a:r>
                        <a:rPr lang="en-IN" dirty="0">
                          <a:latin typeface="+mn-lt"/>
                        </a:rPr>
                        <a:t>Seattle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mn-lt"/>
                        </a:rPr>
                        <a:t>1135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mn-lt"/>
                        </a:rPr>
                        <a:t>81.70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mn-lt"/>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7814127"/>
                  </a:ext>
                </a:extLst>
              </a:tr>
              <a:tr h="370840">
                <a:tc>
                  <a:txBody>
                    <a:bodyPr/>
                    <a:lstStyle/>
                    <a:p>
                      <a:r>
                        <a:rPr lang="en-IN" dirty="0">
                          <a:latin typeface="+mn-lt"/>
                        </a:rPr>
                        <a:t>…</a:t>
                      </a: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IN" sz="1800" b="0" i="0" u="none" strike="noStrike" kern="1200" cap="none" spc="0" normalizeH="0" baseline="0" noProof="0">
                          <a:ln>
                            <a:noFill/>
                          </a:ln>
                          <a:solidFill>
                            <a:prstClr val="black"/>
                          </a:solidFill>
                          <a:effectLst/>
                          <a:uLnTx/>
                          <a:uFillTx/>
                          <a:latin typeface="+mn-lt"/>
                          <a:ea typeface="+mn-ea"/>
                          <a:cs typeface="+mn-cs"/>
                        </a:rPr>
                        <a:t>…</a:t>
                      </a:r>
                      <a:endParaRPr lang="en-IN"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IN" sz="1800" b="0" i="0" u="none" strike="noStrike" kern="1200" cap="none" spc="0" normalizeH="0" baseline="0" noProof="0">
                          <a:ln>
                            <a:noFill/>
                          </a:ln>
                          <a:solidFill>
                            <a:prstClr val="black"/>
                          </a:solidFill>
                          <a:effectLst/>
                          <a:uLnTx/>
                          <a:uFillTx/>
                          <a:latin typeface="+mn-lt"/>
                          <a:ea typeface="+mn-ea"/>
                          <a:cs typeface="+mn-cs"/>
                        </a:rPr>
                        <a:t>…</a:t>
                      </a:r>
                      <a:endParaRPr lang="en-IN"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IN" sz="1800" b="0" i="0" u="none" strike="noStrike" kern="1200" cap="none" spc="0" normalizeH="0" baseline="0" noProof="0" dirty="0">
                          <a:ln>
                            <a:noFill/>
                          </a:ln>
                          <a:solidFill>
                            <a:prstClr val="black"/>
                          </a:solidFill>
                          <a:effectLst/>
                          <a:uLnTx/>
                          <a:uFillTx/>
                          <a:latin typeface="+mn-lt"/>
                          <a:ea typeface="+mn-ea"/>
                          <a:cs typeface="+mn-cs"/>
                        </a:rPr>
                        <a:t>…</a:t>
                      </a:r>
                      <a:endParaRPr lang="en-IN"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2386373"/>
                  </a:ext>
                </a:extLst>
              </a:tr>
              <a:tr h="370840">
                <a:tc>
                  <a:txBody>
                    <a:bodyPr/>
                    <a:lstStyle/>
                    <a:p>
                      <a:r>
                        <a:rPr lang="en-IN" dirty="0">
                          <a:latin typeface="+mn-lt"/>
                        </a:rPr>
                        <a:t>Pittsburgh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mn-lt"/>
                        </a:rPr>
                        <a:t>763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mn-lt"/>
                        </a:rPr>
                        <a:t>63.00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mn-lt"/>
                        </a:rPr>
                        <a:t>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5658805"/>
                  </a:ext>
                </a:extLst>
              </a:tr>
            </a:tbl>
          </a:graphicData>
        </a:graphic>
      </p:graphicFrame>
    </p:spTree>
    <p:extLst>
      <p:ext uri="{BB962C8B-B14F-4D97-AF65-F5344CB8AC3E}">
        <p14:creationId xmlns:p14="http://schemas.microsoft.com/office/powerpoint/2010/main" val="2967957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CCA33-71B3-427F-B056-B6C839045E2D}"/>
              </a:ext>
            </a:extLst>
          </p:cNvPr>
          <p:cNvSpPr>
            <a:spLocks noGrp="1"/>
          </p:cNvSpPr>
          <p:nvPr>
            <p:ph type="title"/>
          </p:nvPr>
        </p:nvSpPr>
        <p:spPr/>
        <p:txBody>
          <a:bodyPr/>
          <a:lstStyle/>
          <a:p>
            <a:r>
              <a:rPr lang="en-US" dirty="0"/>
              <a:t>14.2 The Linear Regression Model </a:t>
            </a:r>
            <a:r>
              <a:rPr lang="en-US" sz="1000" dirty="0"/>
              <a:t>18</a:t>
            </a:r>
            <a:endParaRPr lang="en-IN" dirty="0"/>
          </a:p>
        </p:txBody>
      </p:sp>
      <p:graphicFrame>
        <p:nvGraphicFramePr>
          <p:cNvPr id="11" name="Table 11">
            <a:extLst>
              <a:ext uri="{FF2B5EF4-FFF2-40B4-BE49-F238E27FC236}">
                <a16:creationId xmlns:a16="http://schemas.microsoft.com/office/drawing/2014/main" id="{8858ADDE-044F-4F98-B931-19A2AAE21D39}"/>
              </a:ext>
            </a:extLst>
          </p:cNvPr>
          <p:cNvGraphicFramePr>
            <a:graphicFrameLocks noGrp="1"/>
          </p:cNvGraphicFramePr>
          <p:nvPr>
            <p:extLst>
              <p:ext uri="{D42A27DB-BD31-4B8C-83A1-F6EECF244321}">
                <p14:modId xmlns:p14="http://schemas.microsoft.com/office/powerpoint/2010/main" val="1619734240"/>
              </p:ext>
            </p:extLst>
          </p:nvPr>
        </p:nvGraphicFramePr>
        <p:xfrm>
          <a:off x="573024" y="1537335"/>
          <a:ext cx="8113776" cy="1854200"/>
        </p:xfrm>
        <a:graphic>
          <a:graphicData uri="http://schemas.openxmlformats.org/drawingml/2006/table">
            <a:tbl>
              <a:tblPr firstRow="1" bandRow="1">
                <a:tableStyleId>{5C22544A-7EE6-4342-B048-85BDC9FD1C3A}</a:tableStyleId>
              </a:tblPr>
              <a:tblGrid>
                <a:gridCol w="1484376">
                  <a:extLst>
                    <a:ext uri="{9D8B030D-6E8A-4147-A177-3AD203B41FA5}">
                      <a16:colId xmlns:a16="http://schemas.microsoft.com/office/drawing/2014/main" val="3186174823"/>
                    </a:ext>
                  </a:extLst>
                </a:gridCol>
                <a:gridCol w="914400">
                  <a:extLst>
                    <a:ext uri="{9D8B030D-6E8A-4147-A177-3AD203B41FA5}">
                      <a16:colId xmlns:a16="http://schemas.microsoft.com/office/drawing/2014/main" val="2694300437"/>
                    </a:ext>
                  </a:extLst>
                </a:gridCol>
                <a:gridCol w="1371600">
                  <a:extLst>
                    <a:ext uri="{9D8B030D-6E8A-4147-A177-3AD203B41FA5}">
                      <a16:colId xmlns:a16="http://schemas.microsoft.com/office/drawing/2014/main" val="688602936"/>
                    </a:ext>
                  </a:extLst>
                </a:gridCol>
                <a:gridCol w="1371600">
                  <a:extLst>
                    <a:ext uri="{9D8B030D-6E8A-4147-A177-3AD203B41FA5}">
                      <a16:colId xmlns:a16="http://schemas.microsoft.com/office/drawing/2014/main" val="433118786"/>
                    </a:ext>
                  </a:extLst>
                </a:gridCol>
                <a:gridCol w="1295400">
                  <a:extLst>
                    <a:ext uri="{9D8B030D-6E8A-4147-A177-3AD203B41FA5}">
                      <a16:colId xmlns:a16="http://schemas.microsoft.com/office/drawing/2014/main" val="151684906"/>
                    </a:ext>
                  </a:extLst>
                </a:gridCol>
                <a:gridCol w="1676400">
                  <a:extLst>
                    <a:ext uri="{9D8B030D-6E8A-4147-A177-3AD203B41FA5}">
                      <a16:colId xmlns:a16="http://schemas.microsoft.com/office/drawing/2014/main" val="626616383"/>
                    </a:ext>
                  </a:extLst>
                </a:gridCol>
              </a:tblGrid>
              <a:tr h="370840">
                <a:tc>
                  <a:txBody>
                    <a:bodyPr/>
                    <a:lstStyle/>
                    <a:p>
                      <a:pPr algn="ctr"/>
                      <a:r>
                        <a:rPr lang="en-IN" dirty="0"/>
                        <a:t>ANOVA</a:t>
                      </a:r>
                    </a:p>
                  </a:txBody>
                  <a:tcPr marL="121706" marR="121706"/>
                </a:tc>
                <a:tc>
                  <a:txBody>
                    <a:bodyPr/>
                    <a:lstStyle/>
                    <a:p>
                      <a:pPr algn="ctr"/>
                      <a:endParaRPr lang="en-IN" dirty="0"/>
                    </a:p>
                  </a:txBody>
                  <a:tcPr marL="121706" marR="121706"/>
                </a:tc>
                <a:tc>
                  <a:txBody>
                    <a:bodyPr/>
                    <a:lstStyle/>
                    <a:p>
                      <a:pPr algn="ctr"/>
                      <a:endParaRPr lang="en-IN" dirty="0"/>
                    </a:p>
                  </a:txBody>
                  <a:tcPr marL="121706" marR="121706"/>
                </a:tc>
                <a:tc>
                  <a:txBody>
                    <a:bodyPr/>
                    <a:lstStyle/>
                    <a:p>
                      <a:pPr algn="ctr"/>
                      <a:endParaRPr lang="en-IN" dirty="0"/>
                    </a:p>
                  </a:txBody>
                  <a:tcPr marL="121706" marR="121706"/>
                </a:tc>
                <a:tc>
                  <a:txBody>
                    <a:bodyPr/>
                    <a:lstStyle/>
                    <a:p>
                      <a:pPr algn="ctr"/>
                      <a:endParaRPr lang="en-IN" dirty="0"/>
                    </a:p>
                  </a:txBody>
                  <a:tcPr marL="121706" marR="121706"/>
                </a:tc>
                <a:tc>
                  <a:txBody>
                    <a:bodyPr/>
                    <a:lstStyle/>
                    <a:p>
                      <a:pPr algn="ctr"/>
                      <a:endParaRPr lang="en-IN" dirty="0"/>
                    </a:p>
                  </a:txBody>
                  <a:tcPr marL="121706" marR="121706"/>
                </a:tc>
                <a:extLst>
                  <a:ext uri="{0D108BD9-81ED-4DB2-BD59-A6C34878D82A}">
                    <a16:rowId xmlns:a16="http://schemas.microsoft.com/office/drawing/2014/main" val="3859182516"/>
                  </a:ext>
                </a:extLst>
              </a:tr>
              <a:tr h="370840">
                <a:tc>
                  <a:txBody>
                    <a:bodyPr/>
                    <a:lstStyle/>
                    <a:p>
                      <a:pPr algn="ctr"/>
                      <a:endParaRPr lang="en-IN" dirty="0">
                        <a:solidFill>
                          <a:schemeClr val="bg1"/>
                        </a:solidFill>
                      </a:endParaRPr>
                    </a:p>
                  </a:txBody>
                  <a:tcPr marL="121706" marR="121706">
                    <a:solidFill>
                      <a:schemeClr val="accent1"/>
                    </a:solidFill>
                  </a:tcPr>
                </a:tc>
                <a:tc>
                  <a:txBody>
                    <a:bodyPr/>
                    <a:lstStyle/>
                    <a:p>
                      <a:pPr algn="ctr"/>
                      <a:r>
                        <a:rPr lang="en-IN" sz="1800" b="1" i="1" u="none" strike="noStrike" kern="1200" baseline="0" dirty="0">
                          <a:solidFill>
                            <a:schemeClr val="bg1"/>
                          </a:solidFill>
                          <a:latin typeface="+mn-lt"/>
                          <a:ea typeface="+mn-ea"/>
                          <a:cs typeface="+mn-cs"/>
                        </a:rPr>
                        <a:t>df </a:t>
                      </a:r>
                      <a:endParaRPr lang="en-IN" dirty="0">
                        <a:solidFill>
                          <a:schemeClr val="bg1"/>
                        </a:solidFill>
                      </a:endParaRPr>
                    </a:p>
                  </a:txBody>
                  <a:tcPr marL="121706" marR="121706">
                    <a:solidFill>
                      <a:schemeClr val="accent1"/>
                    </a:solidFill>
                  </a:tcPr>
                </a:tc>
                <a:tc>
                  <a:txBody>
                    <a:bodyPr/>
                    <a:lstStyle/>
                    <a:p>
                      <a:pPr algn="ctr"/>
                      <a:r>
                        <a:rPr lang="en-IN" sz="1800" b="1" i="1" u="none" strike="noStrike" kern="1200" baseline="0" dirty="0">
                          <a:solidFill>
                            <a:schemeClr val="bg1"/>
                          </a:solidFill>
                          <a:latin typeface="+mn-lt"/>
                          <a:ea typeface="+mn-ea"/>
                          <a:cs typeface="+mn-cs"/>
                        </a:rPr>
                        <a:t>SS</a:t>
                      </a:r>
                      <a:endParaRPr lang="en-IN" dirty="0">
                        <a:solidFill>
                          <a:schemeClr val="bg1"/>
                        </a:solidFill>
                      </a:endParaRPr>
                    </a:p>
                  </a:txBody>
                  <a:tcPr marL="121706" marR="121706">
                    <a:solidFill>
                      <a:schemeClr val="accent1"/>
                    </a:solidFill>
                  </a:tcPr>
                </a:tc>
                <a:tc>
                  <a:txBody>
                    <a:bodyPr/>
                    <a:lstStyle/>
                    <a:p>
                      <a:pPr algn="ctr"/>
                      <a:r>
                        <a:rPr lang="en-IN" b="1" i="1" dirty="0">
                          <a:solidFill>
                            <a:schemeClr val="bg1"/>
                          </a:solidFill>
                        </a:rPr>
                        <a:t>MS</a:t>
                      </a:r>
                    </a:p>
                  </a:txBody>
                  <a:tcPr marL="121706" marR="121706">
                    <a:solidFill>
                      <a:schemeClr val="accent1"/>
                    </a:solidFill>
                  </a:tcPr>
                </a:tc>
                <a:tc>
                  <a:txBody>
                    <a:bodyPr/>
                    <a:lstStyle/>
                    <a:p>
                      <a:pPr algn="ctr"/>
                      <a:r>
                        <a:rPr lang="en-IN" b="1" i="1" dirty="0">
                          <a:solidFill>
                            <a:schemeClr val="bg1"/>
                          </a:solidFill>
                        </a:rPr>
                        <a:t>F</a:t>
                      </a:r>
                    </a:p>
                  </a:txBody>
                  <a:tcPr marL="121706" marR="121706">
                    <a:solidFill>
                      <a:schemeClr val="accent1"/>
                    </a:solidFill>
                  </a:tcPr>
                </a:tc>
                <a:tc>
                  <a:txBody>
                    <a:bodyPr/>
                    <a:lstStyle/>
                    <a:p>
                      <a:pPr algn="ctr"/>
                      <a:r>
                        <a:rPr lang="en-IN" b="1" i="1" dirty="0">
                          <a:solidFill>
                            <a:schemeClr val="bg1"/>
                          </a:solidFill>
                        </a:rPr>
                        <a:t>Significance F</a:t>
                      </a:r>
                    </a:p>
                  </a:txBody>
                  <a:tcPr marL="121706" marR="121706">
                    <a:solidFill>
                      <a:schemeClr val="accent1"/>
                    </a:solidFill>
                  </a:tcPr>
                </a:tc>
                <a:extLst>
                  <a:ext uri="{0D108BD9-81ED-4DB2-BD59-A6C34878D82A}">
                    <a16:rowId xmlns:a16="http://schemas.microsoft.com/office/drawing/2014/main" val="1998298649"/>
                  </a:ext>
                </a:extLst>
              </a:tr>
              <a:tr h="370840">
                <a:tc>
                  <a:txBody>
                    <a:bodyPr/>
                    <a:lstStyle/>
                    <a:p>
                      <a:pPr algn="l"/>
                      <a:r>
                        <a:rPr lang="en-IN" dirty="0"/>
                        <a:t>Regression</a:t>
                      </a:r>
                    </a:p>
                  </a:txBody>
                  <a:tcPr marL="121706" marR="121706"/>
                </a:tc>
                <a:tc>
                  <a:txBody>
                    <a:bodyPr/>
                    <a:lstStyle/>
                    <a:p>
                      <a:pPr algn="ctr"/>
                      <a:r>
                        <a:rPr lang="en-US" dirty="0"/>
                        <a:t>2</a:t>
                      </a:r>
                      <a:endParaRPr lang="en-IN" dirty="0"/>
                    </a:p>
                  </a:txBody>
                  <a:tcPr marL="121706" marR="121706"/>
                </a:tc>
                <a:tc>
                  <a:txBody>
                    <a:bodyPr/>
                    <a:lstStyle/>
                    <a:p>
                      <a:pPr algn="ctr"/>
                      <a:r>
                        <a:rPr lang="en-IN" dirty="0"/>
                        <a:t>292170.77</a:t>
                      </a:r>
                    </a:p>
                  </a:txBody>
                  <a:tcPr marL="121706" marR="121706"/>
                </a:tc>
                <a:tc>
                  <a:txBody>
                    <a:bodyPr/>
                    <a:lstStyle/>
                    <a:p>
                      <a:pPr algn="ctr"/>
                      <a:r>
                        <a:rPr lang="en-IN" dirty="0"/>
                        <a:t>146085.39</a:t>
                      </a:r>
                    </a:p>
                  </a:txBody>
                  <a:tcPr marL="121706" marR="121706"/>
                </a:tc>
                <a:tc>
                  <a:txBody>
                    <a:bodyPr/>
                    <a:lstStyle/>
                    <a:p>
                      <a:pPr algn="ctr"/>
                      <a:r>
                        <a:rPr lang="en-IN" dirty="0"/>
                        <a:t>34.9954</a:t>
                      </a:r>
                    </a:p>
                  </a:txBody>
                  <a:tcPr marL="121706" marR="121706"/>
                </a:tc>
                <a:tc>
                  <a:txBody>
                    <a:bodyPr/>
                    <a:lstStyle/>
                    <a:p>
                      <a:pPr algn="ctr"/>
                      <a:r>
                        <a:rPr lang="en-IN" dirty="0"/>
                        <a:t>1.05E-07</a:t>
                      </a:r>
                    </a:p>
                  </a:txBody>
                  <a:tcPr marL="121706" marR="121706"/>
                </a:tc>
                <a:extLst>
                  <a:ext uri="{0D108BD9-81ED-4DB2-BD59-A6C34878D82A}">
                    <a16:rowId xmlns:a16="http://schemas.microsoft.com/office/drawing/2014/main" val="2699158774"/>
                  </a:ext>
                </a:extLst>
              </a:tr>
              <a:tr h="370840">
                <a:tc>
                  <a:txBody>
                    <a:bodyPr/>
                    <a:lstStyle/>
                    <a:p>
                      <a:pPr algn="l"/>
                      <a:r>
                        <a:rPr lang="en-IN" dirty="0"/>
                        <a:t>Residual</a:t>
                      </a:r>
                    </a:p>
                  </a:txBody>
                  <a:tcPr marL="121706" marR="121706"/>
                </a:tc>
                <a:tc>
                  <a:txBody>
                    <a:bodyPr/>
                    <a:lstStyle/>
                    <a:p>
                      <a:pPr algn="ctr"/>
                      <a:r>
                        <a:rPr lang="en-US" dirty="0"/>
                        <a:t>23</a:t>
                      </a:r>
                      <a:endParaRPr lang="en-IN" dirty="0"/>
                    </a:p>
                  </a:txBody>
                  <a:tcPr marL="121706" marR="121706"/>
                </a:tc>
                <a:tc>
                  <a:txBody>
                    <a:bodyPr/>
                    <a:lstStyle/>
                    <a:p>
                      <a:pPr algn="ctr"/>
                      <a:r>
                        <a:rPr lang="en-IN" dirty="0"/>
                        <a:t>96011.69</a:t>
                      </a:r>
                    </a:p>
                  </a:txBody>
                  <a:tcPr marL="121706" marR="121706"/>
                </a:tc>
                <a:tc>
                  <a:txBody>
                    <a:bodyPr/>
                    <a:lstStyle/>
                    <a:p>
                      <a:pPr algn="ctr"/>
                      <a:r>
                        <a:rPr lang="en-IN" dirty="0"/>
                        <a:t>4174.42</a:t>
                      </a:r>
                    </a:p>
                  </a:txBody>
                  <a:tcPr marL="121706" marR="121706"/>
                </a:tc>
                <a:tc>
                  <a:txBody>
                    <a:bodyPr/>
                    <a:lstStyle/>
                    <a:p>
                      <a:pPr algn="ctr"/>
                      <a:endParaRPr lang="en-IN" dirty="0"/>
                    </a:p>
                  </a:txBody>
                  <a:tcPr marL="121706" marR="121706"/>
                </a:tc>
                <a:tc>
                  <a:txBody>
                    <a:bodyPr/>
                    <a:lstStyle/>
                    <a:p>
                      <a:pPr algn="ctr"/>
                      <a:endParaRPr lang="en-IN" dirty="0"/>
                    </a:p>
                  </a:txBody>
                  <a:tcPr marL="121706" marR="121706"/>
                </a:tc>
                <a:extLst>
                  <a:ext uri="{0D108BD9-81ED-4DB2-BD59-A6C34878D82A}">
                    <a16:rowId xmlns:a16="http://schemas.microsoft.com/office/drawing/2014/main" val="1575514401"/>
                  </a:ext>
                </a:extLst>
              </a:tr>
              <a:tr h="370840">
                <a:tc>
                  <a:txBody>
                    <a:bodyPr/>
                    <a:lstStyle/>
                    <a:p>
                      <a:pPr algn="l"/>
                      <a:r>
                        <a:rPr lang="en-IN" dirty="0"/>
                        <a:t>Total</a:t>
                      </a:r>
                    </a:p>
                  </a:txBody>
                  <a:tcPr marL="121706" marR="121706"/>
                </a:tc>
                <a:tc>
                  <a:txBody>
                    <a:bodyPr/>
                    <a:lstStyle/>
                    <a:p>
                      <a:pPr algn="ctr"/>
                      <a:r>
                        <a:rPr lang="en-US" dirty="0"/>
                        <a:t>25</a:t>
                      </a:r>
                      <a:endParaRPr lang="en-IN" dirty="0"/>
                    </a:p>
                  </a:txBody>
                  <a:tcPr marL="121706" marR="121706"/>
                </a:tc>
                <a:tc>
                  <a:txBody>
                    <a:bodyPr/>
                    <a:lstStyle/>
                    <a:p>
                      <a:pPr algn="ctr"/>
                      <a:r>
                        <a:rPr lang="en-IN" dirty="0"/>
                        <a:t>388182.46</a:t>
                      </a:r>
                    </a:p>
                  </a:txBody>
                  <a:tcPr marL="121706" marR="121706"/>
                </a:tc>
                <a:tc>
                  <a:txBody>
                    <a:bodyPr/>
                    <a:lstStyle/>
                    <a:p>
                      <a:pPr algn="ctr"/>
                      <a:endParaRPr lang="en-IN"/>
                    </a:p>
                  </a:txBody>
                  <a:tcPr marL="121706" marR="121706"/>
                </a:tc>
                <a:tc>
                  <a:txBody>
                    <a:bodyPr/>
                    <a:lstStyle/>
                    <a:p>
                      <a:pPr algn="ctr"/>
                      <a:endParaRPr lang="en-IN"/>
                    </a:p>
                  </a:txBody>
                  <a:tcPr marL="121706" marR="121706"/>
                </a:tc>
                <a:tc>
                  <a:txBody>
                    <a:bodyPr/>
                    <a:lstStyle/>
                    <a:p>
                      <a:pPr algn="ctr"/>
                      <a:endParaRPr lang="en-IN" dirty="0"/>
                    </a:p>
                  </a:txBody>
                  <a:tcPr marL="121706" marR="121706"/>
                </a:tc>
                <a:extLst>
                  <a:ext uri="{0D108BD9-81ED-4DB2-BD59-A6C34878D82A}">
                    <a16:rowId xmlns:a16="http://schemas.microsoft.com/office/drawing/2014/main" val="3212898924"/>
                  </a:ext>
                </a:extLst>
              </a:tr>
            </a:tbl>
          </a:graphicData>
        </a:graphic>
      </p:graphicFrame>
      <p:graphicFrame>
        <p:nvGraphicFramePr>
          <p:cNvPr id="12" name="Table 11">
            <a:extLst>
              <a:ext uri="{FF2B5EF4-FFF2-40B4-BE49-F238E27FC236}">
                <a16:creationId xmlns:a16="http://schemas.microsoft.com/office/drawing/2014/main" id="{B32E7021-C9B8-4230-AA8B-A277F5062DD1}"/>
              </a:ext>
            </a:extLst>
          </p:cNvPr>
          <p:cNvGraphicFramePr>
            <a:graphicFrameLocks noGrp="1"/>
          </p:cNvGraphicFramePr>
          <p:nvPr>
            <p:extLst>
              <p:ext uri="{D42A27DB-BD31-4B8C-83A1-F6EECF244321}">
                <p14:modId xmlns:p14="http://schemas.microsoft.com/office/powerpoint/2010/main" val="1733096636"/>
              </p:ext>
            </p:extLst>
          </p:nvPr>
        </p:nvGraphicFramePr>
        <p:xfrm>
          <a:off x="573024" y="3540760"/>
          <a:ext cx="8113776" cy="2021840"/>
        </p:xfrm>
        <a:graphic>
          <a:graphicData uri="http://schemas.openxmlformats.org/drawingml/2006/table">
            <a:tbl>
              <a:tblPr firstRow="1" bandRow="1">
                <a:tableStyleId>{5C22544A-7EE6-4342-B048-85BDC9FD1C3A}</a:tableStyleId>
              </a:tblPr>
              <a:tblGrid>
                <a:gridCol w="1179576">
                  <a:extLst>
                    <a:ext uri="{9D8B030D-6E8A-4147-A177-3AD203B41FA5}">
                      <a16:colId xmlns:a16="http://schemas.microsoft.com/office/drawing/2014/main" val="3186174823"/>
                    </a:ext>
                  </a:extLst>
                </a:gridCol>
                <a:gridCol w="1447800">
                  <a:extLst>
                    <a:ext uri="{9D8B030D-6E8A-4147-A177-3AD203B41FA5}">
                      <a16:colId xmlns:a16="http://schemas.microsoft.com/office/drawing/2014/main" val="2694300437"/>
                    </a:ext>
                  </a:extLst>
                </a:gridCol>
                <a:gridCol w="1295400">
                  <a:extLst>
                    <a:ext uri="{9D8B030D-6E8A-4147-A177-3AD203B41FA5}">
                      <a16:colId xmlns:a16="http://schemas.microsoft.com/office/drawing/2014/main" val="688602936"/>
                    </a:ext>
                  </a:extLst>
                </a:gridCol>
                <a:gridCol w="1066800">
                  <a:extLst>
                    <a:ext uri="{9D8B030D-6E8A-4147-A177-3AD203B41FA5}">
                      <a16:colId xmlns:a16="http://schemas.microsoft.com/office/drawing/2014/main" val="433118786"/>
                    </a:ext>
                  </a:extLst>
                </a:gridCol>
                <a:gridCol w="1143000">
                  <a:extLst>
                    <a:ext uri="{9D8B030D-6E8A-4147-A177-3AD203B41FA5}">
                      <a16:colId xmlns:a16="http://schemas.microsoft.com/office/drawing/2014/main" val="151684906"/>
                    </a:ext>
                  </a:extLst>
                </a:gridCol>
                <a:gridCol w="1066800">
                  <a:extLst>
                    <a:ext uri="{9D8B030D-6E8A-4147-A177-3AD203B41FA5}">
                      <a16:colId xmlns:a16="http://schemas.microsoft.com/office/drawing/2014/main" val="626616383"/>
                    </a:ext>
                  </a:extLst>
                </a:gridCol>
                <a:gridCol w="914400">
                  <a:extLst>
                    <a:ext uri="{9D8B030D-6E8A-4147-A177-3AD203B41FA5}">
                      <a16:colId xmlns:a16="http://schemas.microsoft.com/office/drawing/2014/main" val="583680162"/>
                    </a:ext>
                  </a:extLst>
                </a:gridCol>
              </a:tblGrid>
              <a:tr h="370840">
                <a:tc>
                  <a:txBody>
                    <a:bodyPr/>
                    <a:lstStyle/>
                    <a:p>
                      <a:pPr algn="ctr"/>
                      <a:endParaRPr lang="en-IN" i="1" dirty="0"/>
                    </a:p>
                  </a:txBody>
                  <a:tcPr marL="121706" marR="121706" anchor="b"/>
                </a:tc>
                <a:tc>
                  <a:txBody>
                    <a:bodyPr/>
                    <a:lstStyle/>
                    <a:p>
                      <a:pPr algn="ctr"/>
                      <a:r>
                        <a:rPr lang="en-IN" i="1" dirty="0"/>
                        <a:t>Coefficients</a:t>
                      </a:r>
                    </a:p>
                  </a:txBody>
                  <a:tcPr marL="121706" marR="121706" anchor="b"/>
                </a:tc>
                <a:tc>
                  <a:txBody>
                    <a:bodyPr/>
                    <a:lstStyle/>
                    <a:p>
                      <a:pPr algn="ctr"/>
                      <a:r>
                        <a:rPr lang="en-IN" i="1" dirty="0"/>
                        <a:t>Standard</a:t>
                      </a:r>
                    </a:p>
                    <a:p>
                      <a:pPr algn="ctr"/>
                      <a:r>
                        <a:rPr lang="en-IN" i="1" dirty="0"/>
                        <a:t>Error</a:t>
                      </a:r>
                    </a:p>
                  </a:txBody>
                  <a:tcPr marL="121706" marR="121706" anchor="b"/>
                </a:tc>
                <a:tc>
                  <a:txBody>
                    <a:bodyPr/>
                    <a:lstStyle/>
                    <a:p>
                      <a:pPr algn="ctr"/>
                      <a:r>
                        <a:rPr lang="en-IN" i="1" dirty="0"/>
                        <a:t>t Stat</a:t>
                      </a:r>
                    </a:p>
                  </a:txBody>
                  <a:tcPr marL="121706" marR="121706" anchor="b"/>
                </a:tc>
                <a:tc>
                  <a:txBody>
                    <a:bodyPr/>
                    <a:lstStyle/>
                    <a:p>
                      <a:pPr algn="ctr"/>
                      <a:r>
                        <a:rPr lang="en-IN" i="1" dirty="0"/>
                        <a:t>p-Value</a:t>
                      </a:r>
                    </a:p>
                  </a:txBody>
                  <a:tcPr marL="121706" marR="121706" anchor="b"/>
                </a:tc>
                <a:tc>
                  <a:txBody>
                    <a:bodyPr/>
                    <a:lstStyle/>
                    <a:p>
                      <a:pPr algn="ctr"/>
                      <a:r>
                        <a:rPr lang="en-IN" i="1" dirty="0"/>
                        <a:t>Lower</a:t>
                      </a:r>
                    </a:p>
                    <a:p>
                      <a:pPr algn="ctr"/>
                      <a:r>
                        <a:rPr lang="en-IN" i="1" dirty="0"/>
                        <a:t>95%</a:t>
                      </a:r>
                    </a:p>
                  </a:txBody>
                  <a:tcPr marL="121706" marR="121706" anchor="b"/>
                </a:tc>
                <a:tc>
                  <a:txBody>
                    <a:bodyPr/>
                    <a:lstStyle/>
                    <a:p>
                      <a:pPr algn="ctr"/>
                      <a:r>
                        <a:rPr lang="en-IN" i="1" dirty="0"/>
                        <a:t>Upper</a:t>
                      </a:r>
                    </a:p>
                    <a:p>
                      <a:pPr algn="ctr"/>
                      <a:r>
                        <a:rPr lang="en-IN" i="1" dirty="0"/>
                        <a:t>95%</a:t>
                      </a:r>
                    </a:p>
                  </a:txBody>
                  <a:tcPr marL="121706" marR="121706" anchor="b"/>
                </a:tc>
                <a:extLst>
                  <a:ext uri="{0D108BD9-81ED-4DB2-BD59-A6C34878D82A}">
                    <a16:rowId xmlns:a16="http://schemas.microsoft.com/office/drawing/2014/main" val="3859182516"/>
                  </a:ext>
                </a:extLst>
              </a:tr>
              <a:tr h="370840">
                <a:tc>
                  <a:txBody>
                    <a:bodyPr/>
                    <a:lstStyle/>
                    <a:p>
                      <a:pPr algn="l"/>
                      <a:r>
                        <a:rPr lang="en-IN" dirty="0"/>
                        <a:t>Intercept</a:t>
                      </a:r>
                    </a:p>
                  </a:txBody>
                  <a:tcPr marL="121706" marR="121706"/>
                </a:tc>
                <a:tc>
                  <a:txBody>
                    <a:bodyPr/>
                    <a:lstStyle/>
                    <a:p>
                      <a:pPr algn="ctr"/>
                      <a:r>
                        <a:rPr lang="en-IN" b="1" dirty="0"/>
                        <a:t>198.9956</a:t>
                      </a:r>
                    </a:p>
                  </a:txBody>
                  <a:tcPr marL="121706" marR="121706"/>
                </a:tc>
                <a:tc>
                  <a:txBody>
                    <a:bodyPr/>
                    <a:lstStyle/>
                    <a:p>
                      <a:pPr algn="ctr"/>
                      <a:r>
                        <a:rPr lang="en-IN" dirty="0"/>
                        <a:t>156.3619</a:t>
                      </a:r>
                    </a:p>
                  </a:txBody>
                  <a:tcPr marL="121706" marR="121706"/>
                </a:tc>
                <a:tc>
                  <a:txBody>
                    <a:bodyPr/>
                    <a:lstStyle/>
                    <a:p>
                      <a:pPr algn="ctr"/>
                      <a:r>
                        <a:rPr lang="en-IN" b="0" i="0" dirty="0"/>
                        <a:t>1.2727</a:t>
                      </a:r>
                    </a:p>
                  </a:txBody>
                  <a:tcPr marL="121706" marR="121706"/>
                </a:tc>
                <a:tc>
                  <a:txBody>
                    <a:bodyPr/>
                    <a:lstStyle/>
                    <a:p>
                      <a:pPr algn="ctr"/>
                      <a:r>
                        <a:rPr lang="en-IN" b="0" i="0" dirty="0"/>
                        <a:t>0.2159</a:t>
                      </a:r>
                    </a:p>
                  </a:txBody>
                  <a:tcPr marL="121706" marR="121706"/>
                </a:tc>
                <a:tc>
                  <a:txBody>
                    <a:bodyPr/>
                    <a:lstStyle/>
                    <a:p>
                      <a:pPr algn="ctr"/>
                      <a:r>
                        <a:rPr lang="en-IN" b="0" i="0" dirty="0"/>
                        <a:t>−124.46</a:t>
                      </a:r>
                    </a:p>
                  </a:txBody>
                  <a:tcPr marL="121706" marR="121706"/>
                </a:tc>
                <a:tc>
                  <a:txBody>
                    <a:bodyPr/>
                    <a:lstStyle/>
                    <a:p>
                      <a:pPr algn="ctr"/>
                      <a:r>
                        <a:rPr lang="en-IN" b="0" i="0" dirty="0"/>
                        <a:t>522.45</a:t>
                      </a:r>
                    </a:p>
                  </a:txBody>
                  <a:tcPr marL="121706" marR="121706"/>
                </a:tc>
                <a:extLst>
                  <a:ext uri="{0D108BD9-81ED-4DB2-BD59-A6C34878D82A}">
                    <a16:rowId xmlns:a16="http://schemas.microsoft.com/office/drawing/2014/main" val="1998298649"/>
                  </a:ext>
                </a:extLst>
              </a:tr>
              <a:tr h="370840">
                <a:tc>
                  <a:txBody>
                    <a:bodyPr/>
                    <a:lstStyle/>
                    <a:p>
                      <a:pPr algn="l"/>
                      <a:r>
                        <a:rPr lang="en-IN" dirty="0"/>
                        <a:t>Income</a:t>
                      </a:r>
                    </a:p>
                  </a:txBody>
                  <a:tcPr marL="121706" marR="121706"/>
                </a:tc>
                <a:tc>
                  <a:txBody>
                    <a:bodyPr/>
                    <a:lstStyle/>
                    <a:p>
                      <a:pPr algn="ctr"/>
                      <a:r>
                        <a:rPr lang="en-IN" b="1" dirty="0"/>
                        <a:t>10.5122</a:t>
                      </a:r>
                    </a:p>
                  </a:txBody>
                  <a:tcPr marL="121706" marR="121706"/>
                </a:tc>
                <a:tc>
                  <a:txBody>
                    <a:bodyPr/>
                    <a:lstStyle/>
                    <a:p>
                      <a:pPr algn="ctr"/>
                      <a:r>
                        <a:rPr lang="en-IN" dirty="0"/>
                        <a:t>1.4765</a:t>
                      </a:r>
                    </a:p>
                  </a:txBody>
                  <a:tcPr marL="121706" marR="121706"/>
                </a:tc>
                <a:tc>
                  <a:txBody>
                    <a:bodyPr/>
                    <a:lstStyle/>
                    <a:p>
                      <a:pPr algn="ctr"/>
                      <a:r>
                        <a:rPr lang="en-IN" b="0" i="0" dirty="0"/>
                        <a:t>7.1120</a:t>
                      </a:r>
                    </a:p>
                  </a:txBody>
                  <a:tcPr marL="121706" marR="121706"/>
                </a:tc>
                <a:tc>
                  <a:txBody>
                    <a:bodyPr/>
                    <a:lstStyle/>
                    <a:p>
                      <a:pPr algn="ctr"/>
                      <a:r>
                        <a:rPr lang="en-IN" b="0" i="0" dirty="0"/>
                        <a:t>2.98E-07</a:t>
                      </a:r>
                    </a:p>
                  </a:txBody>
                  <a:tcPr marL="121706" marR="121706"/>
                </a:tc>
                <a:tc>
                  <a:txBody>
                    <a:bodyPr/>
                    <a:lstStyle/>
                    <a:p>
                      <a:pPr algn="ctr"/>
                      <a:r>
                        <a:rPr lang="en-IN" b="0" i="0" dirty="0"/>
                        <a:t>7.46</a:t>
                      </a:r>
                    </a:p>
                  </a:txBody>
                  <a:tcPr marL="121706" marR="121706"/>
                </a:tc>
                <a:tc>
                  <a:txBody>
                    <a:bodyPr/>
                    <a:lstStyle/>
                    <a:p>
                      <a:pPr algn="ctr"/>
                      <a:r>
                        <a:rPr lang="en-IN" b="0" i="0" dirty="0"/>
                        <a:t>13.57</a:t>
                      </a:r>
                    </a:p>
                  </a:txBody>
                  <a:tcPr marL="121706" marR="121706"/>
                </a:tc>
                <a:extLst>
                  <a:ext uri="{0D108BD9-81ED-4DB2-BD59-A6C34878D82A}">
                    <a16:rowId xmlns:a16="http://schemas.microsoft.com/office/drawing/2014/main" val="2699158774"/>
                  </a:ext>
                </a:extLst>
              </a:tr>
              <a:tr h="370840">
                <a:tc>
                  <a:txBody>
                    <a:bodyPr/>
                    <a:lstStyle/>
                    <a:p>
                      <a:pPr algn="l"/>
                      <a:r>
                        <a:rPr lang="en-IN" dirty="0"/>
                        <a:t>Unemployment</a:t>
                      </a:r>
                    </a:p>
                  </a:txBody>
                  <a:tcPr marL="121706" marR="121706"/>
                </a:tc>
                <a:tc>
                  <a:txBody>
                    <a:bodyPr/>
                    <a:lstStyle/>
                    <a:p>
                      <a:pPr algn="ctr"/>
                      <a:r>
                        <a:rPr lang="en-IN" b="1" dirty="0"/>
                        <a:t>0.6186</a:t>
                      </a:r>
                    </a:p>
                  </a:txBody>
                  <a:tcPr marL="121706" marR="121706"/>
                </a:tc>
                <a:tc>
                  <a:txBody>
                    <a:bodyPr/>
                    <a:lstStyle/>
                    <a:p>
                      <a:pPr algn="ctr"/>
                      <a:r>
                        <a:rPr lang="en-IN" dirty="0"/>
                        <a:t>6.8679</a:t>
                      </a:r>
                    </a:p>
                  </a:txBody>
                  <a:tcPr marL="121706" marR="121706"/>
                </a:tc>
                <a:tc>
                  <a:txBody>
                    <a:bodyPr/>
                    <a:lstStyle/>
                    <a:p>
                      <a:pPr algn="ctr"/>
                      <a:r>
                        <a:rPr lang="en-IN" b="0" i="0" dirty="0"/>
                        <a:t>0.0901</a:t>
                      </a:r>
                    </a:p>
                  </a:txBody>
                  <a:tcPr marL="121706" marR="121706"/>
                </a:tc>
                <a:tc>
                  <a:txBody>
                    <a:bodyPr/>
                    <a:lstStyle/>
                    <a:p>
                      <a:pPr algn="ctr"/>
                      <a:r>
                        <a:rPr lang="en-IN" b="0" i="0" dirty="0"/>
                        <a:t>0.9290</a:t>
                      </a:r>
                    </a:p>
                  </a:txBody>
                  <a:tcPr marL="121706" marR="121706"/>
                </a:tc>
                <a:tc>
                  <a:txBody>
                    <a:bodyPr/>
                    <a:lstStyle/>
                    <a:p>
                      <a:pPr algn="ctr"/>
                      <a:r>
                        <a:rPr lang="en-IN" b="0" i="0" dirty="0"/>
                        <a:t>−13.59</a:t>
                      </a:r>
                    </a:p>
                  </a:txBody>
                  <a:tcPr marL="121706" marR="121706"/>
                </a:tc>
                <a:tc>
                  <a:txBody>
                    <a:bodyPr/>
                    <a:lstStyle/>
                    <a:p>
                      <a:pPr algn="ctr"/>
                      <a:r>
                        <a:rPr lang="en-IN" b="0" i="0" dirty="0"/>
                        <a:t>14.83</a:t>
                      </a:r>
                    </a:p>
                  </a:txBody>
                  <a:tcPr marL="121706" marR="121706"/>
                </a:tc>
                <a:extLst>
                  <a:ext uri="{0D108BD9-81ED-4DB2-BD59-A6C34878D82A}">
                    <a16:rowId xmlns:a16="http://schemas.microsoft.com/office/drawing/2014/main" val="1435955908"/>
                  </a:ext>
                </a:extLst>
              </a:tr>
            </a:tbl>
          </a:graphicData>
        </a:graphic>
      </p:graphicFrame>
    </p:spTree>
    <p:extLst>
      <p:ext uri="{BB962C8B-B14F-4D97-AF65-F5344CB8AC3E}">
        <p14:creationId xmlns:p14="http://schemas.microsoft.com/office/powerpoint/2010/main" val="2608024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EEF1C-8ABF-4E09-BC66-3AE11911D136}"/>
              </a:ext>
            </a:extLst>
          </p:cNvPr>
          <p:cNvSpPr>
            <a:spLocks noGrp="1"/>
          </p:cNvSpPr>
          <p:nvPr>
            <p:ph type="title"/>
          </p:nvPr>
        </p:nvSpPr>
        <p:spPr/>
        <p:txBody>
          <a:bodyPr/>
          <a:lstStyle/>
          <a:p>
            <a:r>
              <a:rPr lang="en-US" dirty="0"/>
              <a:t>14.2 The Linear Regression Model </a:t>
            </a:r>
            <a:r>
              <a:rPr lang="en-US" sz="1000" dirty="0"/>
              <a:t>19</a:t>
            </a:r>
            <a:endParaRPr lang="en-IN" dirty="0"/>
          </a:p>
        </p:txBody>
      </p:sp>
      <p:sp>
        <p:nvSpPr>
          <p:cNvPr id="3" name="Content Placeholder 2">
            <a:extLst>
              <a:ext uri="{FF2B5EF4-FFF2-40B4-BE49-F238E27FC236}">
                <a16:creationId xmlns:a16="http://schemas.microsoft.com/office/drawing/2014/main" id="{99EAC69E-E296-4AAD-A230-D0078BF7C7CE}"/>
              </a:ext>
            </a:extLst>
          </p:cNvPr>
          <p:cNvSpPr>
            <a:spLocks noGrp="1"/>
          </p:cNvSpPr>
          <p:nvPr>
            <p:ph idx="1"/>
          </p:nvPr>
        </p:nvSpPr>
        <p:spPr>
          <a:xfrm>
            <a:off x="457200" y="1600202"/>
            <a:ext cx="3035508" cy="453450"/>
          </a:xfrm>
        </p:spPr>
        <p:txBody>
          <a:bodyPr>
            <a:normAutofit/>
          </a:bodyPr>
          <a:lstStyle/>
          <a:p>
            <a:pPr marL="292608" indent="-292608">
              <a:lnSpc>
                <a:spcPct val="90000"/>
              </a:lnSpc>
            </a:pPr>
            <a:r>
              <a:rPr lang="en-US" sz="2400" dirty="0"/>
              <a:t>Example, continued.</a:t>
            </a:r>
            <a:endParaRPr lang="en-IN" sz="2400" dirty="0"/>
          </a:p>
        </p:txBody>
      </p:sp>
      <p:sp>
        <p:nvSpPr>
          <p:cNvPr id="4" name="Content Placeholder 3">
            <a:extLst>
              <a:ext uri="{FF2B5EF4-FFF2-40B4-BE49-F238E27FC236}">
                <a16:creationId xmlns:a16="http://schemas.microsoft.com/office/drawing/2014/main" id="{8A4DE3A0-F4BF-4B9C-A45B-58E9119FF1D1}"/>
              </a:ext>
            </a:extLst>
          </p:cNvPr>
          <p:cNvSpPr>
            <a:spLocks noGrp="1"/>
          </p:cNvSpPr>
          <p:nvPr>
            <p:ph idx="10"/>
          </p:nvPr>
        </p:nvSpPr>
        <p:spPr>
          <a:xfrm>
            <a:off x="457200" y="2209800"/>
            <a:ext cx="304800" cy="409731"/>
          </a:xfrm>
        </p:spPr>
        <p:txBody>
          <a:bodyPr>
            <a:normAutofit lnSpcReduction="10000"/>
          </a:bodyPr>
          <a:lstStyle/>
          <a:p>
            <a:pPr marL="292608" indent="-292608">
              <a:lnSpc>
                <a:spcPct val="90000"/>
              </a:lnSpc>
            </a:pPr>
            <a:r>
              <a:rPr lang="en-IN" sz="2400" dirty="0"/>
              <a:t> </a:t>
            </a:r>
          </a:p>
        </p:txBody>
      </p:sp>
      <p:graphicFrame>
        <p:nvGraphicFramePr>
          <p:cNvPr id="8" name="Object 7">
            <a:extLst>
              <a:ext uri="{FF2B5EF4-FFF2-40B4-BE49-F238E27FC236}">
                <a16:creationId xmlns:a16="http://schemas.microsoft.com/office/drawing/2014/main" id="{1BD11A08-0459-4775-BF8C-7129D7DFF049}"/>
              </a:ext>
            </a:extLst>
          </p:cNvPr>
          <p:cNvGraphicFramePr>
            <a:graphicFrameLocks noChangeAspect="1"/>
          </p:cNvGraphicFramePr>
          <p:nvPr>
            <p:extLst>
              <p:ext uri="{D42A27DB-BD31-4B8C-83A1-F6EECF244321}">
                <p14:modId xmlns:p14="http://schemas.microsoft.com/office/powerpoint/2010/main" val="2021152780"/>
              </p:ext>
            </p:extLst>
          </p:nvPr>
        </p:nvGraphicFramePr>
        <p:xfrm>
          <a:off x="973138" y="2135188"/>
          <a:ext cx="6530975" cy="430212"/>
        </p:xfrm>
        <a:graphic>
          <a:graphicData uri="http://schemas.openxmlformats.org/presentationml/2006/ole">
            <mc:AlternateContent xmlns:mc="http://schemas.openxmlformats.org/markup-compatibility/2006">
              <mc:Choice xmlns:v="urn:schemas-microsoft-com:vml" Requires="v">
                <p:oleObj name="Equation" r:id="rId2" imgW="6933960" imgH="457200" progId="Equation.DSMT4">
                  <p:embed/>
                </p:oleObj>
              </mc:Choice>
              <mc:Fallback>
                <p:oleObj name="Equation" r:id="rId2" imgW="6933960" imgH="457200" progId="Equation.DSMT4">
                  <p:embed/>
                  <p:pic>
                    <p:nvPicPr>
                      <p:cNvPr id="0" name=""/>
                      <p:cNvPicPr/>
                      <p:nvPr/>
                    </p:nvPicPr>
                    <p:blipFill>
                      <a:blip r:embed="rId3"/>
                      <a:stretch>
                        <a:fillRect/>
                      </a:stretch>
                    </p:blipFill>
                    <p:spPr>
                      <a:xfrm>
                        <a:off x="973138" y="2135188"/>
                        <a:ext cx="6530975" cy="430212"/>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7B264519-F8D7-4944-A811-4C9DC76CDB56}"/>
              </a:ext>
            </a:extLst>
          </p:cNvPr>
          <p:cNvSpPr>
            <a:spLocks noGrp="1"/>
          </p:cNvSpPr>
          <p:nvPr>
            <p:ph idx="11"/>
          </p:nvPr>
        </p:nvSpPr>
        <p:spPr>
          <a:xfrm>
            <a:off x="457200" y="2667001"/>
            <a:ext cx="8229600" cy="2895600"/>
          </a:xfrm>
        </p:spPr>
        <p:txBody>
          <a:bodyPr>
            <a:normAutofit/>
          </a:bodyPr>
          <a:lstStyle/>
          <a:p>
            <a:pPr marL="292608" indent="-292608">
              <a:lnSpc>
                <a:spcPct val="90000"/>
              </a:lnSpc>
            </a:pPr>
            <a:r>
              <a:rPr lang="en-US" sz="2400" dirty="0"/>
              <a:t>The estimated slope on </a:t>
            </a:r>
            <a:r>
              <a:rPr lang="en-US" sz="2400" i="1" dirty="0"/>
              <a:t>Income</a:t>
            </a:r>
            <a:r>
              <a:rPr lang="en-US" sz="2400" dirty="0"/>
              <a:t> is 10.5122 and suggests that if income increases by $1,000, then debt payments are predicted to increase by $10.51, holding the unemployment rate constant.</a:t>
            </a:r>
          </a:p>
          <a:p>
            <a:pPr marL="292608" indent="-292608">
              <a:lnSpc>
                <a:spcPct val="90000"/>
              </a:lnSpc>
            </a:pPr>
            <a:r>
              <a:rPr lang="en-US" sz="2400" dirty="0"/>
              <a:t>The estimated slope on </a:t>
            </a:r>
            <a:r>
              <a:rPr lang="en-US" sz="2400" i="1" dirty="0"/>
              <a:t>Unemployment</a:t>
            </a:r>
            <a:r>
              <a:rPr lang="en-US" sz="2400" dirty="0"/>
              <a:t> is 0.6186 and suggests that a 1 percentage point increase in the unemployment rate leads to a predicted increase in debt payments of $0.62, holding income constant.</a:t>
            </a:r>
          </a:p>
        </p:txBody>
      </p:sp>
    </p:spTree>
    <p:extLst>
      <p:ext uri="{BB962C8B-B14F-4D97-AF65-F5344CB8AC3E}">
        <p14:creationId xmlns:p14="http://schemas.microsoft.com/office/powerpoint/2010/main" val="3810718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30756-1D75-4DDC-B258-D044F9016995}"/>
              </a:ext>
            </a:extLst>
          </p:cNvPr>
          <p:cNvSpPr>
            <a:spLocks noGrp="1"/>
          </p:cNvSpPr>
          <p:nvPr>
            <p:ph type="title"/>
          </p:nvPr>
        </p:nvSpPr>
        <p:spPr/>
        <p:txBody>
          <a:bodyPr/>
          <a:lstStyle/>
          <a:p>
            <a:r>
              <a:rPr lang="en-US" dirty="0"/>
              <a:t>14.2 The Linear Regression Model </a:t>
            </a:r>
            <a:r>
              <a:rPr lang="en-US" sz="1000" dirty="0"/>
              <a:t>20</a:t>
            </a:r>
            <a:endParaRPr lang="en-IN" dirty="0"/>
          </a:p>
        </p:txBody>
      </p:sp>
      <p:sp>
        <p:nvSpPr>
          <p:cNvPr id="3" name="Content Placeholder 2">
            <a:extLst>
              <a:ext uri="{FF2B5EF4-FFF2-40B4-BE49-F238E27FC236}">
                <a16:creationId xmlns:a16="http://schemas.microsoft.com/office/drawing/2014/main" id="{BE7C080B-20E3-4BCE-A171-3179C5B5A83C}"/>
              </a:ext>
            </a:extLst>
          </p:cNvPr>
          <p:cNvSpPr>
            <a:spLocks noGrp="1"/>
          </p:cNvSpPr>
          <p:nvPr>
            <p:ph idx="1"/>
          </p:nvPr>
        </p:nvSpPr>
        <p:spPr>
          <a:xfrm>
            <a:off x="457200" y="1600201"/>
            <a:ext cx="8229600" cy="914399"/>
          </a:xfrm>
        </p:spPr>
        <p:txBody>
          <a:bodyPr>
            <a:normAutofit/>
          </a:bodyPr>
          <a:lstStyle/>
          <a:p>
            <a:pPr>
              <a:lnSpc>
                <a:spcPct val="90000"/>
              </a:lnSpc>
            </a:pPr>
            <a:r>
              <a:rPr lang="en-US" sz="2400" dirty="0"/>
              <a:t>Example, continued with Excel.</a:t>
            </a:r>
          </a:p>
          <a:p>
            <a:pPr>
              <a:lnSpc>
                <a:spcPct val="90000"/>
              </a:lnSpc>
            </a:pPr>
            <a:r>
              <a:rPr lang="en-US" sz="2400" dirty="0"/>
              <a:t>Data &gt; Data Analysis &gt; Regression.</a:t>
            </a:r>
            <a:endParaRPr lang="en-IN" sz="2400" dirty="0"/>
          </a:p>
        </p:txBody>
      </p:sp>
      <p:pic>
        <p:nvPicPr>
          <p:cNvPr id="6" name="Picture 5" descr="Excel screenshot showing a regression dialog box.">
            <a:extLst>
              <a:ext uri="{FF2B5EF4-FFF2-40B4-BE49-F238E27FC236}">
                <a16:creationId xmlns:a16="http://schemas.microsoft.com/office/drawing/2014/main" id="{9CB4B6F2-10EC-41EF-8DF9-4610679FB230}"/>
              </a:ext>
            </a:extLst>
          </p:cNvPr>
          <p:cNvPicPr>
            <a:picLocks noChangeAspect="1"/>
          </p:cNvPicPr>
          <p:nvPr/>
        </p:nvPicPr>
        <p:blipFill>
          <a:blip r:embed="rId2"/>
          <a:stretch>
            <a:fillRect/>
          </a:stretch>
        </p:blipFill>
        <p:spPr>
          <a:xfrm>
            <a:off x="2889343" y="2604591"/>
            <a:ext cx="3445116" cy="2955933"/>
          </a:xfrm>
          <a:prstGeom prst="rect">
            <a:avLst/>
          </a:prstGeom>
        </p:spPr>
      </p:pic>
      <p:sp>
        <p:nvSpPr>
          <p:cNvPr id="4" name="Content Placeholder 3">
            <a:extLst>
              <a:ext uri="{FF2B5EF4-FFF2-40B4-BE49-F238E27FC236}">
                <a16:creationId xmlns:a16="http://schemas.microsoft.com/office/drawing/2014/main" id="{45698B14-942A-442E-8609-975E3C58358C}"/>
              </a:ext>
            </a:extLst>
          </p:cNvPr>
          <p:cNvSpPr>
            <a:spLocks noGrp="1"/>
          </p:cNvSpPr>
          <p:nvPr>
            <p:ph sz="quarter" idx="10"/>
          </p:nvPr>
        </p:nvSpPr>
        <p:spPr/>
        <p:txBody>
          <a:bodyPr/>
          <a:lstStyle/>
          <a:p>
            <a:r>
              <a:rPr lang="en-US" dirty="0">
                <a:hlinkClick r:id="rId3" action="ppaction://hlinksldjump"/>
              </a:rPr>
              <a:t>Access the text alternative for slide images.</a:t>
            </a:r>
            <a:endParaRPr lang="en-IN" dirty="0"/>
          </a:p>
        </p:txBody>
      </p:sp>
    </p:spTree>
    <p:extLst>
      <p:ext uri="{BB962C8B-B14F-4D97-AF65-F5344CB8AC3E}">
        <p14:creationId xmlns:p14="http://schemas.microsoft.com/office/powerpoint/2010/main" val="113594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0D3A8-A9A1-4E61-90C9-32BF52F8EA49}"/>
              </a:ext>
            </a:extLst>
          </p:cNvPr>
          <p:cNvSpPr>
            <a:spLocks noGrp="1"/>
          </p:cNvSpPr>
          <p:nvPr>
            <p:ph type="title"/>
          </p:nvPr>
        </p:nvSpPr>
        <p:spPr/>
        <p:txBody>
          <a:bodyPr/>
          <a:lstStyle/>
          <a:p>
            <a:r>
              <a:rPr lang="en-US" dirty="0"/>
              <a:t>14.2 The Linear Regression Model </a:t>
            </a:r>
            <a:r>
              <a:rPr lang="en-US" sz="1000" dirty="0"/>
              <a:t>21</a:t>
            </a:r>
            <a:endParaRPr lang="en-IN" dirty="0"/>
          </a:p>
        </p:txBody>
      </p:sp>
      <p:sp>
        <p:nvSpPr>
          <p:cNvPr id="3" name="Content Placeholder 2">
            <a:extLst>
              <a:ext uri="{FF2B5EF4-FFF2-40B4-BE49-F238E27FC236}">
                <a16:creationId xmlns:a16="http://schemas.microsoft.com/office/drawing/2014/main" id="{27685C8B-F72D-40F0-93E1-FC363219F02A}"/>
              </a:ext>
            </a:extLst>
          </p:cNvPr>
          <p:cNvSpPr>
            <a:spLocks noGrp="1"/>
          </p:cNvSpPr>
          <p:nvPr>
            <p:ph idx="1"/>
          </p:nvPr>
        </p:nvSpPr>
        <p:spPr>
          <a:xfrm>
            <a:off x="457200" y="1600201"/>
            <a:ext cx="8229600" cy="457200"/>
          </a:xfrm>
        </p:spPr>
        <p:txBody>
          <a:bodyPr>
            <a:normAutofit/>
          </a:bodyPr>
          <a:lstStyle/>
          <a:p>
            <a:pPr>
              <a:lnSpc>
                <a:spcPct val="90000"/>
              </a:lnSpc>
            </a:pPr>
            <a:r>
              <a:rPr lang="en-US" sz="2400" dirty="0"/>
              <a:t>Example, continued with R.</a:t>
            </a:r>
            <a:endParaRPr lang="en-IN" sz="2400" dirty="0"/>
          </a:p>
        </p:txBody>
      </p:sp>
      <p:pic>
        <p:nvPicPr>
          <p:cNvPr id="5" name="Picture 4" descr="A 2 line program code.">
            <a:extLst>
              <a:ext uri="{FF2B5EF4-FFF2-40B4-BE49-F238E27FC236}">
                <a16:creationId xmlns:a16="http://schemas.microsoft.com/office/drawing/2014/main" id="{13E5560F-3285-4DAF-83DE-F54014FE28F6}"/>
              </a:ext>
            </a:extLst>
          </p:cNvPr>
          <p:cNvPicPr>
            <a:picLocks noChangeAspect="1"/>
          </p:cNvPicPr>
          <p:nvPr/>
        </p:nvPicPr>
        <p:blipFill>
          <a:blip r:embed="rId2"/>
          <a:stretch>
            <a:fillRect/>
          </a:stretch>
        </p:blipFill>
        <p:spPr>
          <a:xfrm>
            <a:off x="890568" y="2139539"/>
            <a:ext cx="5283605" cy="503202"/>
          </a:xfrm>
          <a:prstGeom prst="rect">
            <a:avLst/>
          </a:prstGeom>
        </p:spPr>
      </p:pic>
      <p:pic>
        <p:nvPicPr>
          <p:cNvPr id="6" name="Picture 5" descr="A 15 line program code.">
            <a:extLst>
              <a:ext uri="{FF2B5EF4-FFF2-40B4-BE49-F238E27FC236}">
                <a16:creationId xmlns:a16="http://schemas.microsoft.com/office/drawing/2014/main" id="{BADC4AB9-B631-40AC-848B-F3E814110262}"/>
              </a:ext>
            </a:extLst>
          </p:cNvPr>
          <p:cNvPicPr>
            <a:picLocks noChangeAspect="1"/>
          </p:cNvPicPr>
          <p:nvPr/>
        </p:nvPicPr>
        <p:blipFill>
          <a:blip r:embed="rId3"/>
          <a:stretch>
            <a:fillRect/>
          </a:stretch>
        </p:blipFill>
        <p:spPr>
          <a:xfrm>
            <a:off x="882010" y="2745315"/>
            <a:ext cx="5733871" cy="2832275"/>
          </a:xfrm>
          <a:prstGeom prst="rect">
            <a:avLst/>
          </a:prstGeom>
        </p:spPr>
      </p:pic>
      <p:sp>
        <p:nvSpPr>
          <p:cNvPr id="7" name="Content Placeholder 9"/>
          <p:cNvSpPr>
            <a:spLocks noGrp="1"/>
          </p:cNvSpPr>
          <p:nvPr>
            <p:ph sz="quarter" idx="4294967295"/>
          </p:nvPr>
        </p:nvSpPr>
        <p:spPr>
          <a:xfrm>
            <a:off x="1524000" y="5761220"/>
            <a:ext cx="5638800" cy="228600"/>
          </a:xfrm>
          <a:prstGeom prst="rect">
            <a:avLst/>
          </a:prstGeom>
        </p:spPr>
        <p:txBody>
          <a:bodyPr>
            <a:noAutofit/>
          </a:bodyPr>
          <a:lstStyle/>
          <a:p>
            <a:pPr marL="0" indent="0" algn="ctr">
              <a:buNone/>
            </a:pPr>
            <a:r>
              <a:rPr lang="en-US" sz="1200" dirty="0">
                <a:latin typeface="+mn-lt"/>
                <a:hlinkClick r:id="rId4" action="ppaction://hlinksldjump"/>
              </a:rPr>
              <a:t>Access the text alternative for slide images.</a:t>
            </a:r>
            <a:endParaRPr lang="en-US" sz="1200" dirty="0">
              <a:latin typeface="+mn-lt"/>
            </a:endParaRPr>
          </a:p>
        </p:txBody>
      </p:sp>
    </p:spTree>
    <p:extLst>
      <p:ext uri="{BB962C8B-B14F-4D97-AF65-F5344CB8AC3E}">
        <p14:creationId xmlns:p14="http://schemas.microsoft.com/office/powerpoint/2010/main" val="6018992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6F126-C6AD-45CB-9D1D-063C19F6D0E6}"/>
              </a:ext>
            </a:extLst>
          </p:cNvPr>
          <p:cNvSpPr>
            <a:spLocks noGrp="1"/>
          </p:cNvSpPr>
          <p:nvPr>
            <p:ph type="title"/>
          </p:nvPr>
        </p:nvSpPr>
        <p:spPr/>
        <p:txBody>
          <a:bodyPr/>
          <a:lstStyle/>
          <a:p>
            <a:r>
              <a:rPr lang="en-US" dirty="0"/>
              <a:t>14.3 Goodness-of-Fit Measures </a:t>
            </a:r>
            <a:r>
              <a:rPr lang="en-US" sz="1000" dirty="0"/>
              <a:t>1</a:t>
            </a:r>
            <a:endParaRPr lang="en-IN" sz="1000" dirty="0"/>
          </a:p>
        </p:txBody>
      </p:sp>
      <p:sp>
        <p:nvSpPr>
          <p:cNvPr id="3" name="Content Placeholder 2">
            <a:extLst>
              <a:ext uri="{FF2B5EF4-FFF2-40B4-BE49-F238E27FC236}">
                <a16:creationId xmlns:a16="http://schemas.microsoft.com/office/drawing/2014/main" id="{0A5FCA50-8078-42D9-BC86-518B394C1879}"/>
              </a:ext>
            </a:extLst>
          </p:cNvPr>
          <p:cNvSpPr>
            <a:spLocks noGrp="1"/>
          </p:cNvSpPr>
          <p:nvPr>
            <p:ph idx="1"/>
          </p:nvPr>
        </p:nvSpPr>
        <p:spPr>
          <a:xfrm>
            <a:off x="457200" y="1600200"/>
            <a:ext cx="8229600" cy="4343399"/>
          </a:xfrm>
        </p:spPr>
        <p:txBody>
          <a:bodyPr>
            <a:noAutofit/>
          </a:bodyPr>
          <a:lstStyle/>
          <a:p>
            <a:pPr>
              <a:lnSpc>
                <a:spcPct val="90000"/>
              </a:lnSpc>
            </a:pPr>
            <a:r>
              <a:rPr lang="en-US" sz="2400" dirty="0"/>
              <a:t>We have focused on the estimation and interpretation of the linear regression models.</a:t>
            </a:r>
          </a:p>
          <a:p>
            <a:pPr>
              <a:lnSpc>
                <a:spcPct val="90000"/>
              </a:lnSpc>
            </a:pPr>
            <a:r>
              <a:rPr lang="en-US" sz="2400" dirty="0"/>
              <a:t>By simply observing the sample regression equation, we cannot assess how well the explanatory variables explain the variation in the response variable.</a:t>
            </a:r>
          </a:p>
          <a:p>
            <a:pPr>
              <a:lnSpc>
                <a:spcPct val="90000"/>
              </a:lnSpc>
            </a:pPr>
            <a:r>
              <a:rPr lang="en-US" sz="2400" dirty="0"/>
              <a:t>We rely on several objective “goodness-of-fit” measures that summarize how well the sample regression equation fits the data.</a:t>
            </a:r>
          </a:p>
          <a:p>
            <a:pPr>
              <a:lnSpc>
                <a:spcPct val="90000"/>
              </a:lnSpc>
            </a:pPr>
            <a:r>
              <a:rPr lang="en-US" sz="2400" dirty="0"/>
              <a:t>If each predicted value is equal to its observed value</a:t>
            </a:r>
            <a:r>
              <a:rPr lang="en-US" sz="2400" i="1" dirty="0"/>
              <a:t>, </a:t>
            </a:r>
            <a:r>
              <a:rPr lang="en-US" sz="2400" dirty="0"/>
              <a:t>then we have a perfect fit.</a:t>
            </a:r>
          </a:p>
          <a:p>
            <a:pPr>
              <a:lnSpc>
                <a:spcPct val="90000"/>
              </a:lnSpc>
            </a:pPr>
            <a:r>
              <a:rPr lang="en-US" sz="2400" dirty="0"/>
              <a:t>Since that almost never happens, we evaluate the models on a relative basis.</a:t>
            </a:r>
            <a:endParaRPr lang="en-IN" sz="2400" dirty="0"/>
          </a:p>
        </p:txBody>
      </p:sp>
    </p:spTree>
    <p:extLst>
      <p:ext uri="{BB962C8B-B14F-4D97-AF65-F5344CB8AC3E}">
        <p14:creationId xmlns:p14="http://schemas.microsoft.com/office/powerpoint/2010/main" val="2208063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B468-FDCD-43DC-B49A-A639C3B8BE8E}"/>
              </a:ext>
            </a:extLst>
          </p:cNvPr>
          <p:cNvSpPr>
            <a:spLocks noGrp="1"/>
          </p:cNvSpPr>
          <p:nvPr>
            <p:ph type="title"/>
          </p:nvPr>
        </p:nvSpPr>
        <p:spPr/>
        <p:txBody>
          <a:bodyPr/>
          <a:lstStyle/>
          <a:p>
            <a:r>
              <a:rPr lang="en-US" dirty="0"/>
              <a:t>14.3 Goodness-of-Fit Measures </a:t>
            </a:r>
            <a:r>
              <a:rPr lang="en-US" sz="1000" dirty="0"/>
              <a:t>2</a:t>
            </a:r>
            <a:endParaRPr lang="en-IN" dirty="0"/>
          </a:p>
        </p:txBody>
      </p:sp>
      <p:sp>
        <p:nvSpPr>
          <p:cNvPr id="6" name="Content Placeholder 5">
            <a:extLst>
              <a:ext uri="{FF2B5EF4-FFF2-40B4-BE49-F238E27FC236}">
                <a16:creationId xmlns:a16="http://schemas.microsoft.com/office/drawing/2014/main" id="{F04F22F9-B135-48C5-975F-B0FBF7616496}"/>
              </a:ext>
            </a:extLst>
          </p:cNvPr>
          <p:cNvSpPr>
            <a:spLocks noGrp="1"/>
          </p:cNvSpPr>
          <p:nvPr>
            <p:ph idx="1"/>
          </p:nvPr>
        </p:nvSpPr>
        <p:spPr>
          <a:xfrm>
            <a:off x="457200" y="1600202"/>
            <a:ext cx="8229600" cy="1826490"/>
          </a:xfrm>
        </p:spPr>
        <p:txBody>
          <a:bodyPr>
            <a:normAutofit/>
          </a:bodyPr>
          <a:lstStyle/>
          <a:p>
            <a:pPr marL="0" indent="0">
              <a:buNone/>
            </a:pPr>
            <a:r>
              <a:rPr lang="en-US" sz="2000" dirty="0"/>
              <a:t>We evaluate models on the basis of the relative magnitude of the residuals.</a:t>
            </a:r>
          </a:p>
          <a:p>
            <a:pPr marL="0" indent="0">
              <a:buNone/>
            </a:pPr>
            <a:r>
              <a:rPr lang="en-US" sz="2000" dirty="0"/>
              <a:t>The sample regression equation provides a good fit when the dispersion of the residuals is relatively small.</a:t>
            </a:r>
          </a:p>
          <a:p>
            <a:pPr marL="0" indent="0">
              <a:spcBef>
                <a:spcPts val="500"/>
              </a:spcBef>
              <a:buNone/>
            </a:pPr>
            <a:r>
              <a:rPr lang="en-US" sz="2000" dirty="0"/>
              <a:t>The standard error of the estimate measures the standard deviation of the residuals:</a:t>
            </a:r>
            <a:endParaRPr lang="en-IN" sz="2000" dirty="0"/>
          </a:p>
        </p:txBody>
      </p:sp>
      <p:sp>
        <p:nvSpPr>
          <p:cNvPr id="7" name="Content Placeholder 6">
            <a:extLst>
              <a:ext uri="{FF2B5EF4-FFF2-40B4-BE49-F238E27FC236}">
                <a16:creationId xmlns:a16="http://schemas.microsoft.com/office/drawing/2014/main" id="{19641A33-DF56-4194-81CF-1279D5DF9C21}"/>
              </a:ext>
            </a:extLst>
          </p:cNvPr>
          <p:cNvSpPr>
            <a:spLocks noGrp="1"/>
          </p:cNvSpPr>
          <p:nvPr>
            <p:ph idx="10"/>
          </p:nvPr>
        </p:nvSpPr>
        <p:spPr>
          <a:xfrm>
            <a:off x="457200" y="3731512"/>
            <a:ext cx="457200" cy="354766"/>
          </a:xfrm>
        </p:spPr>
        <p:txBody>
          <a:bodyPr>
            <a:normAutofit lnSpcReduction="10000"/>
          </a:bodyPr>
          <a:lstStyle/>
          <a:p>
            <a:pPr marL="292608" indent="-292608">
              <a:lnSpc>
                <a:spcPct val="90000"/>
              </a:lnSpc>
              <a:spcBef>
                <a:spcPts val="500"/>
              </a:spcBef>
            </a:pPr>
            <a:r>
              <a:rPr lang="en-IN" sz="2000" dirty="0"/>
              <a:t> </a:t>
            </a:r>
          </a:p>
        </p:txBody>
      </p:sp>
      <p:graphicFrame>
        <p:nvGraphicFramePr>
          <p:cNvPr id="10" name="Object 9">
            <a:extLst>
              <a:ext uri="{FF2B5EF4-FFF2-40B4-BE49-F238E27FC236}">
                <a16:creationId xmlns:a16="http://schemas.microsoft.com/office/drawing/2014/main" id="{2390E1E2-22DB-46B4-BEF8-D5958DE69A4E}"/>
              </a:ext>
            </a:extLst>
          </p:cNvPr>
          <p:cNvGraphicFramePr>
            <a:graphicFrameLocks noChangeAspect="1"/>
          </p:cNvGraphicFramePr>
          <p:nvPr>
            <p:extLst>
              <p:ext uri="{D42A27DB-BD31-4B8C-83A1-F6EECF244321}">
                <p14:modId xmlns:p14="http://schemas.microsoft.com/office/powerpoint/2010/main" val="3078296426"/>
              </p:ext>
            </p:extLst>
          </p:nvPr>
        </p:nvGraphicFramePr>
        <p:xfrm>
          <a:off x="955675" y="3505200"/>
          <a:ext cx="1524000" cy="698500"/>
        </p:xfrm>
        <a:graphic>
          <a:graphicData uri="http://schemas.openxmlformats.org/presentationml/2006/ole">
            <mc:AlternateContent xmlns:mc="http://schemas.openxmlformats.org/markup-compatibility/2006">
              <mc:Choice xmlns:v="urn:schemas-microsoft-com:vml" Requires="v">
                <p:oleObj name="Equation" r:id="rId2" imgW="1523880" imgH="698400" progId="Equation.DSMT4">
                  <p:embed/>
                </p:oleObj>
              </mc:Choice>
              <mc:Fallback>
                <p:oleObj name="Equation" r:id="rId2" imgW="1523880" imgH="698400" progId="Equation.DSMT4">
                  <p:embed/>
                  <p:pic>
                    <p:nvPicPr>
                      <p:cNvPr id="0" name=""/>
                      <p:cNvPicPr/>
                      <p:nvPr/>
                    </p:nvPicPr>
                    <p:blipFill>
                      <a:blip r:embed="rId3"/>
                      <a:stretch>
                        <a:fillRect/>
                      </a:stretch>
                    </p:blipFill>
                    <p:spPr>
                      <a:xfrm>
                        <a:off x="955675" y="3505200"/>
                        <a:ext cx="1524000" cy="6985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B7946FB5-98E6-4F24-B6B1-DB9DC9D4A2FF}"/>
              </a:ext>
            </a:extLst>
          </p:cNvPr>
          <p:cNvSpPr>
            <a:spLocks noGrp="1"/>
          </p:cNvSpPr>
          <p:nvPr>
            <p:ph idx="11"/>
          </p:nvPr>
        </p:nvSpPr>
        <p:spPr>
          <a:xfrm>
            <a:off x="457200" y="4268659"/>
            <a:ext cx="8229600" cy="1642613"/>
          </a:xfrm>
        </p:spPr>
        <p:txBody>
          <a:bodyPr>
            <a:noAutofit/>
          </a:bodyPr>
          <a:lstStyle/>
          <a:p>
            <a:pPr marL="292608" indent="-292608">
              <a:lnSpc>
                <a:spcPct val="110000"/>
              </a:lnSpc>
              <a:spcBef>
                <a:spcPts val="500"/>
              </a:spcBef>
            </a:pPr>
            <a:r>
              <a:rPr lang="en-US" sz="2000" dirty="0"/>
              <a:t>Interpret as the “average” squared residual.</a:t>
            </a:r>
          </a:p>
          <a:p>
            <a:pPr marL="292608" indent="-292608">
              <a:lnSpc>
                <a:spcPct val="110000"/>
              </a:lnSpc>
              <a:spcBef>
                <a:spcPts val="500"/>
              </a:spcBef>
            </a:pPr>
            <a:r>
              <a:rPr lang="en-US" sz="2000" dirty="0"/>
              <a:t>Can take any value between 0 and infinity.</a:t>
            </a:r>
          </a:p>
          <a:p>
            <a:pPr marL="292608" indent="-292608">
              <a:lnSpc>
                <a:spcPct val="110000"/>
              </a:lnSpc>
              <a:spcBef>
                <a:spcPts val="500"/>
              </a:spcBef>
            </a:pPr>
            <a:r>
              <a:rPr lang="en-US" sz="2000" dirty="0"/>
              <a:t>The less dispersion, the smaller the </a:t>
            </a:r>
            <a:r>
              <a:rPr lang="en-US" sz="2000" i="1" dirty="0"/>
              <a:t>s</a:t>
            </a:r>
            <a:r>
              <a:rPr lang="en-US" sz="2000" i="1" baseline="-25000" dirty="0"/>
              <a:t>e</a:t>
            </a:r>
            <a:r>
              <a:rPr lang="en-US" sz="2000" dirty="0"/>
              <a:t> and the better the model fits the data.</a:t>
            </a:r>
            <a:endParaRPr lang="en-IN" sz="2000" dirty="0"/>
          </a:p>
        </p:txBody>
      </p:sp>
    </p:spTree>
    <p:extLst>
      <p:ext uri="{BB962C8B-B14F-4D97-AF65-F5344CB8AC3E}">
        <p14:creationId xmlns:p14="http://schemas.microsoft.com/office/powerpoint/2010/main" val="152077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6D6D-C1D7-4FCD-A223-C4CEF4DA6088}"/>
              </a:ext>
            </a:extLst>
          </p:cNvPr>
          <p:cNvSpPr>
            <a:spLocks noGrp="1"/>
          </p:cNvSpPr>
          <p:nvPr>
            <p:ph type="title"/>
          </p:nvPr>
        </p:nvSpPr>
        <p:spPr/>
        <p:txBody>
          <a:bodyPr/>
          <a:lstStyle/>
          <a:p>
            <a:r>
              <a:rPr lang="en-US" dirty="0"/>
              <a:t>14.3 Goodness-of-Fit Measures </a:t>
            </a:r>
            <a:r>
              <a:rPr lang="en-US" sz="1000" dirty="0"/>
              <a:t>3</a:t>
            </a:r>
            <a:endParaRPr lang="en-IN" dirty="0"/>
          </a:p>
        </p:txBody>
      </p:sp>
      <p:sp>
        <p:nvSpPr>
          <p:cNvPr id="3" name="Content Placeholder 2">
            <a:extLst>
              <a:ext uri="{FF2B5EF4-FFF2-40B4-BE49-F238E27FC236}">
                <a16:creationId xmlns:a16="http://schemas.microsoft.com/office/drawing/2014/main" id="{AD621863-0783-4215-8F98-A100F0193A6F}"/>
              </a:ext>
            </a:extLst>
          </p:cNvPr>
          <p:cNvSpPr>
            <a:spLocks noGrp="1"/>
          </p:cNvSpPr>
          <p:nvPr>
            <p:ph idx="1"/>
          </p:nvPr>
        </p:nvSpPr>
        <p:spPr>
          <a:xfrm>
            <a:off x="457199" y="1600202"/>
            <a:ext cx="8252085" cy="768244"/>
          </a:xfrm>
        </p:spPr>
        <p:txBody>
          <a:bodyPr>
            <a:normAutofit/>
          </a:bodyPr>
          <a:lstStyle/>
          <a:p>
            <a:pPr marL="292608" indent="-292608">
              <a:lnSpc>
                <a:spcPct val="90000"/>
              </a:lnSpc>
              <a:spcBef>
                <a:spcPts val="500"/>
              </a:spcBef>
            </a:pPr>
            <a:r>
              <a:rPr lang="en-US" sz="2400" dirty="0"/>
              <a:t>For a given </a:t>
            </a:r>
            <a:r>
              <a:rPr lang="en-US" sz="2400" i="1" dirty="0"/>
              <a:t>n</a:t>
            </a:r>
            <a:r>
              <a:rPr lang="en-US" sz="2400" dirty="0"/>
              <a:t> sample size, increasing the number of explanatory variables </a:t>
            </a:r>
            <a:r>
              <a:rPr lang="en-US" sz="2400" i="1" dirty="0"/>
              <a:t>k</a:t>
            </a:r>
            <a:r>
              <a:rPr lang="en-US" sz="2400" dirty="0"/>
              <a:t> reduces </a:t>
            </a:r>
            <a:r>
              <a:rPr lang="en-US" sz="2400" i="1" dirty="0"/>
              <a:t>S</a:t>
            </a:r>
            <a:r>
              <a:rPr lang="en-US" sz="100" i="1" dirty="0"/>
              <a:t> </a:t>
            </a:r>
            <a:r>
              <a:rPr lang="en-US" sz="2400" i="1" dirty="0" err="1"/>
              <a:t>S</a:t>
            </a:r>
            <a:r>
              <a:rPr lang="en-US" sz="100" i="1" dirty="0"/>
              <a:t> </a:t>
            </a:r>
            <a:r>
              <a:rPr lang="en-US" sz="2400" i="1" dirty="0"/>
              <a:t>E</a:t>
            </a:r>
            <a:r>
              <a:rPr lang="en-US" sz="2400" dirty="0"/>
              <a:t> and the denominator</a:t>
            </a:r>
            <a:endParaRPr lang="en-IN" sz="2400" dirty="0"/>
          </a:p>
        </p:txBody>
      </p:sp>
      <p:graphicFrame>
        <p:nvGraphicFramePr>
          <p:cNvPr id="9" name="Object 8">
            <a:extLst>
              <a:ext uri="{FF2B5EF4-FFF2-40B4-BE49-F238E27FC236}">
                <a16:creationId xmlns:a16="http://schemas.microsoft.com/office/drawing/2014/main" id="{5D6C393F-B5A1-42DE-A61D-8401D9AA52D3}"/>
              </a:ext>
            </a:extLst>
          </p:cNvPr>
          <p:cNvGraphicFramePr>
            <a:graphicFrameLocks noChangeAspect="1"/>
          </p:cNvGraphicFramePr>
          <p:nvPr>
            <p:extLst>
              <p:ext uri="{D42A27DB-BD31-4B8C-83A1-F6EECF244321}">
                <p14:modId xmlns:p14="http://schemas.microsoft.com/office/powerpoint/2010/main" val="2429730557"/>
              </p:ext>
            </p:extLst>
          </p:nvPr>
        </p:nvGraphicFramePr>
        <p:xfrm>
          <a:off x="881063" y="2476500"/>
          <a:ext cx="1295400" cy="431800"/>
        </p:xfrm>
        <a:graphic>
          <a:graphicData uri="http://schemas.openxmlformats.org/presentationml/2006/ole">
            <mc:AlternateContent xmlns:mc="http://schemas.openxmlformats.org/markup-compatibility/2006">
              <mc:Choice xmlns:v="urn:schemas-microsoft-com:vml" Requires="v">
                <p:oleObj name="Equation" r:id="rId2" imgW="1295280" imgH="431640" progId="Equation.DSMT4">
                  <p:embed/>
                </p:oleObj>
              </mc:Choice>
              <mc:Fallback>
                <p:oleObj name="Equation" r:id="rId2" imgW="1295280" imgH="431640" progId="Equation.DSMT4">
                  <p:embed/>
                  <p:pic>
                    <p:nvPicPr>
                      <p:cNvPr id="0" name=""/>
                      <p:cNvPicPr/>
                      <p:nvPr/>
                    </p:nvPicPr>
                    <p:blipFill>
                      <a:blip r:embed="rId3"/>
                      <a:stretch>
                        <a:fillRect/>
                      </a:stretch>
                    </p:blipFill>
                    <p:spPr>
                      <a:xfrm>
                        <a:off x="881063" y="2476500"/>
                        <a:ext cx="1295400" cy="431800"/>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0229CC42-DE44-48FE-ACF5-A75FDFED17F5}"/>
              </a:ext>
            </a:extLst>
          </p:cNvPr>
          <p:cNvSpPr>
            <a:spLocks noGrp="1"/>
          </p:cNvSpPr>
          <p:nvPr>
            <p:ph idx="10"/>
          </p:nvPr>
        </p:nvSpPr>
        <p:spPr>
          <a:xfrm>
            <a:off x="457200" y="3046750"/>
            <a:ext cx="8229600" cy="2592050"/>
          </a:xfrm>
        </p:spPr>
        <p:txBody>
          <a:bodyPr>
            <a:normAutofit/>
          </a:bodyPr>
          <a:lstStyle/>
          <a:p>
            <a:pPr marL="292608" indent="-292608">
              <a:lnSpc>
                <a:spcPct val="90000"/>
              </a:lnSpc>
              <a:spcBef>
                <a:spcPts val="500"/>
              </a:spcBef>
            </a:pPr>
            <a:r>
              <a:rPr lang="en-US" sz="2400" dirty="0"/>
              <a:t>The net effect, shown by the value of </a:t>
            </a:r>
            <a:r>
              <a:rPr lang="en-US" sz="2400" i="1" dirty="0"/>
              <a:t>s</a:t>
            </a:r>
            <a:r>
              <a:rPr lang="en-US" sz="2400" i="1" baseline="-25000" dirty="0"/>
              <a:t>e</a:t>
            </a:r>
            <a:r>
              <a:rPr lang="en-US" sz="2400" dirty="0"/>
              <a:t>, allows us to determine if the added explanatory variables improve the fit of the model.</a:t>
            </a:r>
          </a:p>
          <a:p>
            <a:pPr marL="292608" indent="-292608">
              <a:lnSpc>
                <a:spcPct val="90000"/>
              </a:lnSpc>
              <a:spcBef>
                <a:spcPts val="500"/>
              </a:spcBef>
            </a:pPr>
            <a:r>
              <a:rPr lang="en-US" sz="2400" dirty="0"/>
              <a:t>Virtually all statistical software packages report </a:t>
            </a:r>
            <a:r>
              <a:rPr lang="en-US" sz="2400" i="1" dirty="0"/>
              <a:t>s</a:t>
            </a:r>
            <a:r>
              <a:rPr lang="en-US" sz="2400" i="1" baseline="-25000" dirty="0"/>
              <a:t>e</a:t>
            </a:r>
            <a:r>
              <a:rPr lang="en-US" sz="2400" dirty="0"/>
              <a:t> (and the other goodness-of-fit measures).</a:t>
            </a:r>
            <a:endParaRPr lang="en-IN" sz="2400" dirty="0"/>
          </a:p>
        </p:txBody>
      </p:sp>
    </p:spTree>
    <p:extLst>
      <p:ext uri="{BB962C8B-B14F-4D97-AF65-F5344CB8AC3E}">
        <p14:creationId xmlns:p14="http://schemas.microsoft.com/office/powerpoint/2010/main" val="2469795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ABE2E-0D1A-464B-A928-B5488EF075D4}"/>
              </a:ext>
            </a:extLst>
          </p:cNvPr>
          <p:cNvSpPr>
            <a:spLocks noGrp="1"/>
          </p:cNvSpPr>
          <p:nvPr>
            <p:ph type="title"/>
          </p:nvPr>
        </p:nvSpPr>
        <p:spPr/>
        <p:txBody>
          <a:bodyPr/>
          <a:lstStyle/>
          <a:p>
            <a:r>
              <a:rPr lang="en-US" dirty="0"/>
              <a:t>14.3 Goodness-of-Fit Measures </a:t>
            </a:r>
            <a:r>
              <a:rPr lang="en-US" sz="1000" dirty="0"/>
              <a:t>4</a:t>
            </a:r>
            <a:endParaRPr lang="en-IN" dirty="0"/>
          </a:p>
        </p:txBody>
      </p:sp>
      <p:sp>
        <p:nvSpPr>
          <p:cNvPr id="3" name="Content Placeholder 2">
            <a:extLst>
              <a:ext uri="{FF2B5EF4-FFF2-40B4-BE49-F238E27FC236}">
                <a16:creationId xmlns:a16="http://schemas.microsoft.com/office/drawing/2014/main" id="{0B7E85A1-022C-46CD-9F66-8CF168FE1A52}"/>
              </a:ext>
            </a:extLst>
          </p:cNvPr>
          <p:cNvSpPr>
            <a:spLocks noGrp="1"/>
          </p:cNvSpPr>
          <p:nvPr>
            <p:ph idx="1"/>
          </p:nvPr>
        </p:nvSpPr>
        <p:spPr>
          <a:xfrm>
            <a:off x="457200" y="1600201"/>
            <a:ext cx="8229600" cy="483432"/>
          </a:xfrm>
        </p:spPr>
        <p:txBody>
          <a:bodyPr>
            <a:normAutofit/>
          </a:bodyPr>
          <a:lstStyle/>
          <a:p>
            <a:pPr>
              <a:lnSpc>
                <a:spcPct val="90000"/>
              </a:lnSpc>
            </a:pPr>
            <a:r>
              <a:rPr lang="en-US" sz="2400" dirty="0"/>
              <a:t>Example: introductory case with Excel.</a:t>
            </a:r>
            <a:endParaRPr lang="en-IN" sz="2400" dirty="0"/>
          </a:p>
        </p:txBody>
      </p:sp>
      <p:graphicFrame>
        <p:nvGraphicFramePr>
          <p:cNvPr id="6" name="Table 5">
            <a:extLst>
              <a:ext uri="{FF2B5EF4-FFF2-40B4-BE49-F238E27FC236}">
                <a16:creationId xmlns:a16="http://schemas.microsoft.com/office/drawing/2014/main" id="{0A1E1B86-E497-4F03-82DA-9179E4CB955A}"/>
              </a:ext>
            </a:extLst>
          </p:cNvPr>
          <p:cNvGraphicFramePr>
            <a:graphicFrameLocks noGrp="1"/>
          </p:cNvGraphicFramePr>
          <p:nvPr>
            <p:extLst>
              <p:ext uri="{D42A27DB-BD31-4B8C-83A1-F6EECF244321}">
                <p14:modId xmlns:p14="http://schemas.microsoft.com/office/powerpoint/2010/main" val="415565730"/>
              </p:ext>
            </p:extLst>
          </p:nvPr>
        </p:nvGraphicFramePr>
        <p:xfrm>
          <a:off x="515112" y="2545080"/>
          <a:ext cx="8113776" cy="2194560"/>
        </p:xfrm>
        <a:graphic>
          <a:graphicData uri="http://schemas.openxmlformats.org/drawingml/2006/table">
            <a:tbl>
              <a:tblPr firstRow="1" bandRow="1">
                <a:tableStyleId>{5C22544A-7EE6-4342-B048-85BDC9FD1C3A}</a:tableStyleId>
              </a:tblPr>
              <a:tblGrid>
                <a:gridCol w="3142488">
                  <a:extLst>
                    <a:ext uri="{9D8B030D-6E8A-4147-A177-3AD203B41FA5}">
                      <a16:colId xmlns:a16="http://schemas.microsoft.com/office/drawing/2014/main" val="3634195038"/>
                    </a:ext>
                  </a:extLst>
                </a:gridCol>
                <a:gridCol w="1295400">
                  <a:extLst>
                    <a:ext uri="{9D8B030D-6E8A-4147-A177-3AD203B41FA5}">
                      <a16:colId xmlns:a16="http://schemas.microsoft.com/office/drawing/2014/main" val="1248173021"/>
                    </a:ext>
                  </a:extLst>
                </a:gridCol>
                <a:gridCol w="3675888">
                  <a:extLst>
                    <a:ext uri="{9D8B030D-6E8A-4147-A177-3AD203B41FA5}">
                      <a16:colId xmlns:a16="http://schemas.microsoft.com/office/drawing/2014/main" val="3838551237"/>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t>Regression Statistics</a:t>
                      </a:r>
                    </a:p>
                  </a:txBody>
                  <a:tcPr marL="121706" marR="121706"/>
                </a:tc>
                <a:tc>
                  <a:txBody>
                    <a:bodyPr/>
                    <a:lstStyle/>
                    <a:p>
                      <a:endParaRPr lang="en-IN" dirty="0"/>
                    </a:p>
                  </a:txBody>
                  <a:tcPr marL="121706" marR="121706"/>
                </a:tc>
                <a:tc>
                  <a:txBody>
                    <a:bodyPr/>
                    <a:lstStyle/>
                    <a:p>
                      <a:endParaRPr lang="en-IN" dirty="0"/>
                    </a:p>
                  </a:txBody>
                  <a:tcPr marL="121706" marR="121706"/>
                </a:tc>
                <a:extLst>
                  <a:ext uri="{0D108BD9-81ED-4DB2-BD59-A6C34878D82A}">
                    <a16:rowId xmlns:a16="http://schemas.microsoft.com/office/drawing/2014/main" val="4228097586"/>
                  </a:ext>
                </a:extLst>
              </a:tr>
              <a:tr h="0">
                <a:tc>
                  <a:txBody>
                    <a:bodyPr/>
                    <a:lstStyle/>
                    <a:p>
                      <a:r>
                        <a:rPr lang="en-IN" dirty="0"/>
                        <a:t>Multiple R</a:t>
                      </a:r>
                    </a:p>
                  </a:txBody>
                  <a:tcPr marL="121706" marR="121706"/>
                </a:tc>
                <a:tc>
                  <a:txBody>
                    <a:bodyPr/>
                    <a:lstStyle/>
                    <a:p>
                      <a:r>
                        <a:rPr lang="en-IN" dirty="0"/>
                        <a:t>0.8676</a:t>
                      </a:r>
                    </a:p>
                  </a:txBody>
                  <a:tcPr marL="121706" marR="121706"/>
                </a:tc>
                <a:tc>
                  <a:txBody>
                    <a:bodyPr/>
                    <a:lstStyle/>
                    <a:p>
                      <a:endParaRPr lang="en-IN"/>
                    </a:p>
                  </a:txBody>
                  <a:tcPr marL="121706" marR="121706"/>
                </a:tc>
                <a:extLst>
                  <a:ext uri="{0D108BD9-81ED-4DB2-BD59-A6C34878D82A}">
                    <a16:rowId xmlns:a16="http://schemas.microsoft.com/office/drawing/2014/main" val="2272941342"/>
                  </a:ext>
                </a:extLst>
              </a:tr>
              <a:tr h="0">
                <a:tc>
                  <a:txBody>
                    <a:bodyPr/>
                    <a:lstStyle/>
                    <a:p>
                      <a:r>
                        <a:rPr lang="en-IN" dirty="0"/>
                        <a:t>R Square</a:t>
                      </a:r>
                    </a:p>
                  </a:txBody>
                  <a:tcPr marL="121706" marR="121706"/>
                </a:tc>
                <a:tc>
                  <a:txBody>
                    <a:bodyPr/>
                    <a:lstStyle/>
                    <a:p>
                      <a:r>
                        <a:rPr lang="en-IN" dirty="0"/>
                        <a:t>0.7527</a:t>
                      </a:r>
                    </a:p>
                  </a:txBody>
                  <a:tcPr marL="121706" marR="121706"/>
                </a:tc>
                <a:tc>
                  <a:txBody>
                    <a:bodyPr/>
                    <a:lstStyle/>
                    <a:p>
                      <a:endParaRPr lang="en-IN" dirty="0"/>
                    </a:p>
                  </a:txBody>
                  <a:tcPr marL="121706" marR="121706"/>
                </a:tc>
                <a:extLst>
                  <a:ext uri="{0D108BD9-81ED-4DB2-BD59-A6C34878D82A}">
                    <a16:rowId xmlns:a16="http://schemas.microsoft.com/office/drawing/2014/main" val="3543391742"/>
                  </a:ext>
                </a:extLst>
              </a:tr>
              <a:tr h="0">
                <a:tc>
                  <a:txBody>
                    <a:bodyPr/>
                    <a:lstStyle/>
                    <a:p>
                      <a:r>
                        <a:rPr lang="en-IN" dirty="0"/>
                        <a:t>Adjusted R Square</a:t>
                      </a:r>
                    </a:p>
                  </a:txBody>
                  <a:tcPr marL="121706" marR="121706"/>
                </a:tc>
                <a:tc>
                  <a:txBody>
                    <a:bodyPr/>
                    <a:lstStyle/>
                    <a:p>
                      <a:r>
                        <a:rPr lang="en-IN" dirty="0"/>
                        <a:t>0.7312</a:t>
                      </a:r>
                    </a:p>
                  </a:txBody>
                  <a:tcPr marL="121706" marR="121706"/>
                </a:tc>
                <a:tc>
                  <a:txBody>
                    <a:bodyPr/>
                    <a:lstStyle/>
                    <a:p>
                      <a:endParaRPr lang="en-IN" dirty="0"/>
                    </a:p>
                  </a:txBody>
                  <a:tcPr marL="121706" marR="121706"/>
                </a:tc>
                <a:extLst>
                  <a:ext uri="{0D108BD9-81ED-4DB2-BD59-A6C34878D82A}">
                    <a16:rowId xmlns:a16="http://schemas.microsoft.com/office/drawing/2014/main" val="20466730"/>
                  </a:ext>
                </a:extLst>
              </a:tr>
              <a:tr h="0">
                <a:tc>
                  <a:txBody>
                    <a:bodyPr/>
                    <a:lstStyle/>
                    <a:p>
                      <a:r>
                        <a:rPr lang="en-IN" dirty="0"/>
                        <a:t>Standard Error</a:t>
                      </a:r>
                    </a:p>
                  </a:txBody>
                  <a:tcPr marL="121706" marR="121706"/>
                </a:tc>
                <a:tc>
                  <a:txBody>
                    <a:bodyPr/>
                    <a:lstStyle/>
                    <a:p>
                      <a:r>
                        <a:rPr lang="en-IN" dirty="0"/>
                        <a:t>64.6098</a:t>
                      </a:r>
                    </a:p>
                  </a:txBody>
                  <a:tcPr marL="121706" marR="121706"/>
                </a:tc>
                <a:tc>
                  <a:txBody>
                    <a:bodyPr/>
                    <a:lstStyle/>
                    <a:p>
                      <a:endParaRPr lang="en-IN" dirty="0"/>
                    </a:p>
                  </a:txBody>
                  <a:tcPr marL="121706" marR="121706"/>
                </a:tc>
                <a:extLst>
                  <a:ext uri="{0D108BD9-81ED-4DB2-BD59-A6C34878D82A}">
                    <a16:rowId xmlns:a16="http://schemas.microsoft.com/office/drawing/2014/main" val="2383225225"/>
                  </a:ext>
                </a:extLst>
              </a:tr>
              <a:tr h="0">
                <a:tc>
                  <a:txBody>
                    <a:bodyPr/>
                    <a:lstStyle/>
                    <a:p>
                      <a:r>
                        <a:rPr lang="en-IN" dirty="0"/>
                        <a:t>Observations</a:t>
                      </a:r>
                    </a:p>
                  </a:txBody>
                  <a:tcPr marL="121706" marR="121706"/>
                </a:tc>
                <a:tc>
                  <a:txBody>
                    <a:bodyPr/>
                    <a:lstStyle/>
                    <a:p>
                      <a:r>
                        <a:rPr lang="en-IN" sz="1800" b="0" i="0" u="none" strike="noStrike" kern="1200" baseline="0" dirty="0">
                          <a:solidFill>
                            <a:schemeClr val="dk1"/>
                          </a:solidFill>
                          <a:latin typeface="+mn-lt"/>
                          <a:ea typeface="+mn-ea"/>
                          <a:cs typeface="+mn-cs"/>
                        </a:rPr>
                        <a:t>26</a:t>
                      </a:r>
                      <a:endParaRPr lang="en-IN" dirty="0"/>
                    </a:p>
                  </a:txBody>
                  <a:tcPr marL="121706" marR="121706"/>
                </a:tc>
                <a:tc>
                  <a:txBody>
                    <a:bodyPr/>
                    <a:lstStyle/>
                    <a:p>
                      <a:endParaRPr lang="en-IN" dirty="0"/>
                    </a:p>
                  </a:txBody>
                  <a:tcPr marL="121706" marR="121706"/>
                </a:tc>
                <a:extLst>
                  <a:ext uri="{0D108BD9-81ED-4DB2-BD59-A6C34878D82A}">
                    <a16:rowId xmlns:a16="http://schemas.microsoft.com/office/drawing/2014/main" val="831878355"/>
                  </a:ext>
                </a:extLst>
              </a:tr>
            </a:tbl>
          </a:graphicData>
        </a:graphic>
      </p:graphicFrame>
    </p:spTree>
    <p:extLst>
      <p:ext uri="{BB962C8B-B14F-4D97-AF65-F5344CB8AC3E}">
        <p14:creationId xmlns:p14="http://schemas.microsoft.com/office/powerpoint/2010/main" val="2211739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ABE2E-0D1A-464B-A928-B5488EF075D4}"/>
              </a:ext>
            </a:extLst>
          </p:cNvPr>
          <p:cNvSpPr>
            <a:spLocks noGrp="1"/>
          </p:cNvSpPr>
          <p:nvPr>
            <p:ph type="title"/>
          </p:nvPr>
        </p:nvSpPr>
        <p:spPr/>
        <p:txBody>
          <a:bodyPr/>
          <a:lstStyle/>
          <a:p>
            <a:r>
              <a:rPr lang="en-US" dirty="0"/>
              <a:t>14.3 Goodness-of-Fit Measures </a:t>
            </a:r>
            <a:r>
              <a:rPr lang="en-US" sz="1000" dirty="0"/>
              <a:t>5</a:t>
            </a:r>
            <a:endParaRPr lang="en-IN" dirty="0"/>
          </a:p>
        </p:txBody>
      </p:sp>
      <p:graphicFrame>
        <p:nvGraphicFramePr>
          <p:cNvPr id="7" name="Table 11">
            <a:extLst>
              <a:ext uri="{FF2B5EF4-FFF2-40B4-BE49-F238E27FC236}">
                <a16:creationId xmlns:a16="http://schemas.microsoft.com/office/drawing/2014/main" id="{C4215915-780A-440C-9830-97C1C4EB29FE}"/>
              </a:ext>
            </a:extLst>
          </p:cNvPr>
          <p:cNvGraphicFramePr>
            <a:graphicFrameLocks noGrp="1"/>
          </p:cNvGraphicFramePr>
          <p:nvPr>
            <p:extLst>
              <p:ext uri="{D42A27DB-BD31-4B8C-83A1-F6EECF244321}">
                <p14:modId xmlns:p14="http://schemas.microsoft.com/office/powerpoint/2010/main" val="3126517750"/>
              </p:ext>
            </p:extLst>
          </p:nvPr>
        </p:nvGraphicFramePr>
        <p:xfrm>
          <a:off x="573024" y="1537335"/>
          <a:ext cx="8113776" cy="1854200"/>
        </p:xfrm>
        <a:graphic>
          <a:graphicData uri="http://schemas.openxmlformats.org/drawingml/2006/table">
            <a:tbl>
              <a:tblPr firstRow="1" bandRow="1">
                <a:tableStyleId>{5C22544A-7EE6-4342-B048-85BDC9FD1C3A}</a:tableStyleId>
              </a:tblPr>
              <a:tblGrid>
                <a:gridCol w="1484376">
                  <a:extLst>
                    <a:ext uri="{9D8B030D-6E8A-4147-A177-3AD203B41FA5}">
                      <a16:colId xmlns:a16="http://schemas.microsoft.com/office/drawing/2014/main" val="3186174823"/>
                    </a:ext>
                  </a:extLst>
                </a:gridCol>
                <a:gridCol w="914400">
                  <a:extLst>
                    <a:ext uri="{9D8B030D-6E8A-4147-A177-3AD203B41FA5}">
                      <a16:colId xmlns:a16="http://schemas.microsoft.com/office/drawing/2014/main" val="2694300437"/>
                    </a:ext>
                  </a:extLst>
                </a:gridCol>
                <a:gridCol w="1371600">
                  <a:extLst>
                    <a:ext uri="{9D8B030D-6E8A-4147-A177-3AD203B41FA5}">
                      <a16:colId xmlns:a16="http://schemas.microsoft.com/office/drawing/2014/main" val="688602936"/>
                    </a:ext>
                  </a:extLst>
                </a:gridCol>
                <a:gridCol w="1371600">
                  <a:extLst>
                    <a:ext uri="{9D8B030D-6E8A-4147-A177-3AD203B41FA5}">
                      <a16:colId xmlns:a16="http://schemas.microsoft.com/office/drawing/2014/main" val="433118786"/>
                    </a:ext>
                  </a:extLst>
                </a:gridCol>
                <a:gridCol w="1295400">
                  <a:extLst>
                    <a:ext uri="{9D8B030D-6E8A-4147-A177-3AD203B41FA5}">
                      <a16:colId xmlns:a16="http://schemas.microsoft.com/office/drawing/2014/main" val="151684906"/>
                    </a:ext>
                  </a:extLst>
                </a:gridCol>
                <a:gridCol w="1676400">
                  <a:extLst>
                    <a:ext uri="{9D8B030D-6E8A-4147-A177-3AD203B41FA5}">
                      <a16:colId xmlns:a16="http://schemas.microsoft.com/office/drawing/2014/main" val="626616383"/>
                    </a:ext>
                  </a:extLst>
                </a:gridCol>
              </a:tblGrid>
              <a:tr h="370840">
                <a:tc>
                  <a:txBody>
                    <a:bodyPr/>
                    <a:lstStyle/>
                    <a:p>
                      <a:pPr algn="ctr"/>
                      <a:r>
                        <a:rPr lang="en-IN" dirty="0"/>
                        <a:t>ANOVA</a:t>
                      </a:r>
                    </a:p>
                  </a:txBody>
                  <a:tcPr marL="121706" marR="121706"/>
                </a:tc>
                <a:tc>
                  <a:txBody>
                    <a:bodyPr/>
                    <a:lstStyle/>
                    <a:p>
                      <a:pPr algn="ctr"/>
                      <a:endParaRPr lang="en-IN" dirty="0"/>
                    </a:p>
                  </a:txBody>
                  <a:tcPr marL="121706" marR="121706"/>
                </a:tc>
                <a:tc>
                  <a:txBody>
                    <a:bodyPr/>
                    <a:lstStyle/>
                    <a:p>
                      <a:pPr algn="ctr"/>
                      <a:endParaRPr lang="en-IN" dirty="0"/>
                    </a:p>
                  </a:txBody>
                  <a:tcPr marL="121706" marR="121706"/>
                </a:tc>
                <a:tc>
                  <a:txBody>
                    <a:bodyPr/>
                    <a:lstStyle/>
                    <a:p>
                      <a:pPr algn="ctr"/>
                      <a:endParaRPr lang="en-IN" dirty="0"/>
                    </a:p>
                  </a:txBody>
                  <a:tcPr marL="121706" marR="121706"/>
                </a:tc>
                <a:tc>
                  <a:txBody>
                    <a:bodyPr/>
                    <a:lstStyle/>
                    <a:p>
                      <a:pPr algn="ctr"/>
                      <a:endParaRPr lang="en-IN" dirty="0"/>
                    </a:p>
                  </a:txBody>
                  <a:tcPr marL="121706" marR="121706"/>
                </a:tc>
                <a:tc>
                  <a:txBody>
                    <a:bodyPr/>
                    <a:lstStyle/>
                    <a:p>
                      <a:pPr algn="ctr"/>
                      <a:endParaRPr lang="en-IN" dirty="0"/>
                    </a:p>
                  </a:txBody>
                  <a:tcPr marL="121706" marR="121706"/>
                </a:tc>
                <a:extLst>
                  <a:ext uri="{0D108BD9-81ED-4DB2-BD59-A6C34878D82A}">
                    <a16:rowId xmlns:a16="http://schemas.microsoft.com/office/drawing/2014/main" val="3859182516"/>
                  </a:ext>
                </a:extLst>
              </a:tr>
              <a:tr h="370840">
                <a:tc>
                  <a:txBody>
                    <a:bodyPr/>
                    <a:lstStyle/>
                    <a:p>
                      <a:pPr algn="ctr"/>
                      <a:endParaRPr lang="en-IN" dirty="0">
                        <a:solidFill>
                          <a:schemeClr val="bg1"/>
                        </a:solidFill>
                      </a:endParaRPr>
                    </a:p>
                  </a:txBody>
                  <a:tcPr marL="121706" marR="121706">
                    <a:solidFill>
                      <a:schemeClr val="accent1"/>
                    </a:solidFill>
                  </a:tcPr>
                </a:tc>
                <a:tc>
                  <a:txBody>
                    <a:bodyPr/>
                    <a:lstStyle/>
                    <a:p>
                      <a:pPr algn="ctr"/>
                      <a:r>
                        <a:rPr lang="en-IN" sz="1800" b="1" i="1" u="none" strike="noStrike" kern="1200" baseline="0" dirty="0">
                          <a:solidFill>
                            <a:schemeClr val="bg1"/>
                          </a:solidFill>
                          <a:latin typeface="+mn-lt"/>
                          <a:ea typeface="+mn-ea"/>
                          <a:cs typeface="+mn-cs"/>
                        </a:rPr>
                        <a:t>df </a:t>
                      </a:r>
                      <a:endParaRPr lang="en-IN" dirty="0">
                        <a:solidFill>
                          <a:schemeClr val="bg1"/>
                        </a:solidFill>
                      </a:endParaRPr>
                    </a:p>
                  </a:txBody>
                  <a:tcPr marL="121706" marR="121706">
                    <a:solidFill>
                      <a:schemeClr val="accent1"/>
                    </a:solidFill>
                  </a:tcPr>
                </a:tc>
                <a:tc>
                  <a:txBody>
                    <a:bodyPr/>
                    <a:lstStyle/>
                    <a:p>
                      <a:pPr algn="ctr"/>
                      <a:r>
                        <a:rPr lang="en-IN" sz="1800" b="1" i="1" u="none" strike="noStrike" kern="1200" baseline="0" dirty="0">
                          <a:solidFill>
                            <a:schemeClr val="bg1"/>
                          </a:solidFill>
                          <a:latin typeface="+mn-lt"/>
                          <a:ea typeface="+mn-ea"/>
                          <a:cs typeface="+mn-cs"/>
                        </a:rPr>
                        <a:t>SS</a:t>
                      </a:r>
                      <a:endParaRPr lang="en-IN" dirty="0">
                        <a:solidFill>
                          <a:schemeClr val="bg1"/>
                        </a:solidFill>
                      </a:endParaRPr>
                    </a:p>
                  </a:txBody>
                  <a:tcPr marL="121706" marR="121706">
                    <a:solidFill>
                      <a:schemeClr val="accent1"/>
                    </a:solidFill>
                  </a:tcPr>
                </a:tc>
                <a:tc>
                  <a:txBody>
                    <a:bodyPr/>
                    <a:lstStyle/>
                    <a:p>
                      <a:pPr algn="ctr"/>
                      <a:r>
                        <a:rPr lang="en-IN" b="1" i="1" dirty="0">
                          <a:solidFill>
                            <a:schemeClr val="bg1"/>
                          </a:solidFill>
                        </a:rPr>
                        <a:t>MS</a:t>
                      </a:r>
                    </a:p>
                  </a:txBody>
                  <a:tcPr marL="121706" marR="121706">
                    <a:solidFill>
                      <a:schemeClr val="accent1"/>
                    </a:solidFill>
                  </a:tcPr>
                </a:tc>
                <a:tc>
                  <a:txBody>
                    <a:bodyPr/>
                    <a:lstStyle/>
                    <a:p>
                      <a:pPr algn="ctr"/>
                      <a:r>
                        <a:rPr lang="en-IN" b="1" i="1" dirty="0">
                          <a:solidFill>
                            <a:schemeClr val="bg1"/>
                          </a:solidFill>
                        </a:rPr>
                        <a:t>F</a:t>
                      </a:r>
                    </a:p>
                  </a:txBody>
                  <a:tcPr marL="121706" marR="121706">
                    <a:solidFill>
                      <a:schemeClr val="accent1"/>
                    </a:solidFill>
                  </a:tcPr>
                </a:tc>
                <a:tc>
                  <a:txBody>
                    <a:bodyPr/>
                    <a:lstStyle/>
                    <a:p>
                      <a:pPr algn="ctr"/>
                      <a:r>
                        <a:rPr lang="en-IN" b="1" i="1" dirty="0">
                          <a:solidFill>
                            <a:schemeClr val="bg1"/>
                          </a:solidFill>
                        </a:rPr>
                        <a:t>Significance F</a:t>
                      </a:r>
                    </a:p>
                  </a:txBody>
                  <a:tcPr marL="121706" marR="121706">
                    <a:solidFill>
                      <a:schemeClr val="accent1"/>
                    </a:solidFill>
                  </a:tcPr>
                </a:tc>
                <a:extLst>
                  <a:ext uri="{0D108BD9-81ED-4DB2-BD59-A6C34878D82A}">
                    <a16:rowId xmlns:a16="http://schemas.microsoft.com/office/drawing/2014/main" val="1998298649"/>
                  </a:ext>
                </a:extLst>
              </a:tr>
              <a:tr h="370840">
                <a:tc>
                  <a:txBody>
                    <a:bodyPr/>
                    <a:lstStyle/>
                    <a:p>
                      <a:pPr algn="l"/>
                      <a:r>
                        <a:rPr lang="en-IN" dirty="0"/>
                        <a:t>Regression</a:t>
                      </a:r>
                    </a:p>
                  </a:txBody>
                  <a:tcPr marL="121706" marR="121706"/>
                </a:tc>
                <a:tc>
                  <a:txBody>
                    <a:bodyPr/>
                    <a:lstStyle/>
                    <a:p>
                      <a:pPr algn="ctr"/>
                      <a:r>
                        <a:rPr lang="en-US" dirty="0"/>
                        <a:t>2</a:t>
                      </a:r>
                      <a:endParaRPr lang="en-IN" dirty="0"/>
                    </a:p>
                  </a:txBody>
                  <a:tcPr marL="121706" marR="121706"/>
                </a:tc>
                <a:tc>
                  <a:txBody>
                    <a:bodyPr/>
                    <a:lstStyle/>
                    <a:p>
                      <a:pPr algn="ctr"/>
                      <a:r>
                        <a:rPr lang="en-IN" dirty="0"/>
                        <a:t>292170.77</a:t>
                      </a:r>
                    </a:p>
                  </a:txBody>
                  <a:tcPr marL="121706" marR="121706"/>
                </a:tc>
                <a:tc>
                  <a:txBody>
                    <a:bodyPr/>
                    <a:lstStyle/>
                    <a:p>
                      <a:pPr algn="ctr"/>
                      <a:r>
                        <a:rPr lang="en-IN" dirty="0"/>
                        <a:t>146085.39</a:t>
                      </a:r>
                    </a:p>
                  </a:txBody>
                  <a:tcPr marL="121706" marR="121706"/>
                </a:tc>
                <a:tc>
                  <a:txBody>
                    <a:bodyPr/>
                    <a:lstStyle/>
                    <a:p>
                      <a:pPr algn="ctr"/>
                      <a:r>
                        <a:rPr lang="en-IN" dirty="0"/>
                        <a:t>34.9954</a:t>
                      </a:r>
                    </a:p>
                  </a:txBody>
                  <a:tcPr marL="121706" marR="121706"/>
                </a:tc>
                <a:tc>
                  <a:txBody>
                    <a:bodyPr/>
                    <a:lstStyle/>
                    <a:p>
                      <a:pPr algn="ctr"/>
                      <a:r>
                        <a:rPr lang="en-IN" dirty="0"/>
                        <a:t>1.05E-07</a:t>
                      </a:r>
                    </a:p>
                  </a:txBody>
                  <a:tcPr marL="121706" marR="121706"/>
                </a:tc>
                <a:extLst>
                  <a:ext uri="{0D108BD9-81ED-4DB2-BD59-A6C34878D82A}">
                    <a16:rowId xmlns:a16="http://schemas.microsoft.com/office/drawing/2014/main" val="2699158774"/>
                  </a:ext>
                </a:extLst>
              </a:tr>
              <a:tr h="370840">
                <a:tc>
                  <a:txBody>
                    <a:bodyPr/>
                    <a:lstStyle/>
                    <a:p>
                      <a:pPr algn="l"/>
                      <a:r>
                        <a:rPr lang="en-IN" dirty="0"/>
                        <a:t>Residual</a:t>
                      </a:r>
                    </a:p>
                  </a:txBody>
                  <a:tcPr marL="121706" marR="121706"/>
                </a:tc>
                <a:tc>
                  <a:txBody>
                    <a:bodyPr/>
                    <a:lstStyle/>
                    <a:p>
                      <a:pPr algn="ctr"/>
                      <a:r>
                        <a:rPr lang="en-US" dirty="0"/>
                        <a:t>23</a:t>
                      </a:r>
                      <a:endParaRPr lang="en-IN" dirty="0"/>
                    </a:p>
                  </a:txBody>
                  <a:tcPr marL="121706" marR="121706"/>
                </a:tc>
                <a:tc>
                  <a:txBody>
                    <a:bodyPr/>
                    <a:lstStyle/>
                    <a:p>
                      <a:pPr algn="ctr"/>
                      <a:r>
                        <a:rPr lang="en-IN" dirty="0"/>
                        <a:t>96011.69</a:t>
                      </a:r>
                    </a:p>
                  </a:txBody>
                  <a:tcPr marL="121706" marR="121706"/>
                </a:tc>
                <a:tc>
                  <a:txBody>
                    <a:bodyPr/>
                    <a:lstStyle/>
                    <a:p>
                      <a:pPr algn="ctr"/>
                      <a:r>
                        <a:rPr lang="en-IN" dirty="0"/>
                        <a:t>4174.42</a:t>
                      </a:r>
                    </a:p>
                  </a:txBody>
                  <a:tcPr marL="121706" marR="121706"/>
                </a:tc>
                <a:tc>
                  <a:txBody>
                    <a:bodyPr/>
                    <a:lstStyle/>
                    <a:p>
                      <a:pPr algn="ctr"/>
                      <a:endParaRPr lang="en-IN" dirty="0"/>
                    </a:p>
                  </a:txBody>
                  <a:tcPr marL="121706" marR="121706"/>
                </a:tc>
                <a:tc>
                  <a:txBody>
                    <a:bodyPr/>
                    <a:lstStyle/>
                    <a:p>
                      <a:pPr algn="ctr"/>
                      <a:endParaRPr lang="en-IN" dirty="0"/>
                    </a:p>
                  </a:txBody>
                  <a:tcPr marL="121706" marR="121706"/>
                </a:tc>
                <a:extLst>
                  <a:ext uri="{0D108BD9-81ED-4DB2-BD59-A6C34878D82A}">
                    <a16:rowId xmlns:a16="http://schemas.microsoft.com/office/drawing/2014/main" val="1575514401"/>
                  </a:ext>
                </a:extLst>
              </a:tr>
              <a:tr h="370840">
                <a:tc>
                  <a:txBody>
                    <a:bodyPr/>
                    <a:lstStyle/>
                    <a:p>
                      <a:pPr algn="l"/>
                      <a:r>
                        <a:rPr lang="en-IN" dirty="0"/>
                        <a:t>Total</a:t>
                      </a:r>
                    </a:p>
                  </a:txBody>
                  <a:tcPr marL="121706" marR="121706"/>
                </a:tc>
                <a:tc>
                  <a:txBody>
                    <a:bodyPr/>
                    <a:lstStyle/>
                    <a:p>
                      <a:pPr algn="ctr"/>
                      <a:r>
                        <a:rPr lang="en-US" dirty="0"/>
                        <a:t>25</a:t>
                      </a:r>
                      <a:endParaRPr lang="en-IN" dirty="0"/>
                    </a:p>
                  </a:txBody>
                  <a:tcPr marL="121706" marR="121706"/>
                </a:tc>
                <a:tc>
                  <a:txBody>
                    <a:bodyPr/>
                    <a:lstStyle/>
                    <a:p>
                      <a:pPr algn="ctr"/>
                      <a:r>
                        <a:rPr lang="en-IN" dirty="0"/>
                        <a:t>388182.46</a:t>
                      </a:r>
                    </a:p>
                  </a:txBody>
                  <a:tcPr marL="121706" marR="121706"/>
                </a:tc>
                <a:tc>
                  <a:txBody>
                    <a:bodyPr/>
                    <a:lstStyle/>
                    <a:p>
                      <a:pPr algn="ctr"/>
                      <a:endParaRPr lang="en-IN"/>
                    </a:p>
                  </a:txBody>
                  <a:tcPr marL="121706" marR="121706"/>
                </a:tc>
                <a:tc>
                  <a:txBody>
                    <a:bodyPr/>
                    <a:lstStyle/>
                    <a:p>
                      <a:pPr algn="ctr"/>
                      <a:endParaRPr lang="en-IN"/>
                    </a:p>
                  </a:txBody>
                  <a:tcPr marL="121706" marR="121706"/>
                </a:tc>
                <a:tc>
                  <a:txBody>
                    <a:bodyPr/>
                    <a:lstStyle/>
                    <a:p>
                      <a:pPr algn="ctr"/>
                      <a:endParaRPr lang="en-IN" dirty="0"/>
                    </a:p>
                  </a:txBody>
                  <a:tcPr marL="121706" marR="121706"/>
                </a:tc>
                <a:extLst>
                  <a:ext uri="{0D108BD9-81ED-4DB2-BD59-A6C34878D82A}">
                    <a16:rowId xmlns:a16="http://schemas.microsoft.com/office/drawing/2014/main" val="3212898924"/>
                  </a:ext>
                </a:extLst>
              </a:tr>
            </a:tbl>
          </a:graphicData>
        </a:graphic>
      </p:graphicFrame>
      <p:graphicFrame>
        <p:nvGraphicFramePr>
          <p:cNvPr id="8" name="Table 7">
            <a:extLst>
              <a:ext uri="{FF2B5EF4-FFF2-40B4-BE49-F238E27FC236}">
                <a16:creationId xmlns:a16="http://schemas.microsoft.com/office/drawing/2014/main" id="{3D029810-1830-47D6-B593-4FB99C7FA37A}"/>
              </a:ext>
            </a:extLst>
          </p:cNvPr>
          <p:cNvGraphicFramePr>
            <a:graphicFrameLocks noGrp="1"/>
          </p:cNvGraphicFramePr>
          <p:nvPr>
            <p:extLst>
              <p:ext uri="{D42A27DB-BD31-4B8C-83A1-F6EECF244321}">
                <p14:modId xmlns:p14="http://schemas.microsoft.com/office/powerpoint/2010/main" val="2087646603"/>
              </p:ext>
            </p:extLst>
          </p:nvPr>
        </p:nvGraphicFramePr>
        <p:xfrm>
          <a:off x="573024" y="3540760"/>
          <a:ext cx="8113776" cy="2021840"/>
        </p:xfrm>
        <a:graphic>
          <a:graphicData uri="http://schemas.openxmlformats.org/drawingml/2006/table">
            <a:tbl>
              <a:tblPr firstRow="1" bandRow="1">
                <a:tableStyleId>{5C22544A-7EE6-4342-B048-85BDC9FD1C3A}</a:tableStyleId>
              </a:tblPr>
              <a:tblGrid>
                <a:gridCol w="1179576">
                  <a:extLst>
                    <a:ext uri="{9D8B030D-6E8A-4147-A177-3AD203B41FA5}">
                      <a16:colId xmlns:a16="http://schemas.microsoft.com/office/drawing/2014/main" val="3186174823"/>
                    </a:ext>
                  </a:extLst>
                </a:gridCol>
                <a:gridCol w="1447800">
                  <a:extLst>
                    <a:ext uri="{9D8B030D-6E8A-4147-A177-3AD203B41FA5}">
                      <a16:colId xmlns:a16="http://schemas.microsoft.com/office/drawing/2014/main" val="2694300437"/>
                    </a:ext>
                  </a:extLst>
                </a:gridCol>
                <a:gridCol w="1295400">
                  <a:extLst>
                    <a:ext uri="{9D8B030D-6E8A-4147-A177-3AD203B41FA5}">
                      <a16:colId xmlns:a16="http://schemas.microsoft.com/office/drawing/2014/main" val="688602936"/>
                    </a:ext>
                  </a:extLst>
                </a:gridCol>
                <a:gridCol w="1066800">
                  <a:extLst>
                    <a:ext uri="{9D8B030D-6E8A-4147-A177-3AD203B41FA5}">
                      <a16:colId xmlns:a16="http://schemas.microsoft.com/office/drawing/2014/main" val="433118786"/>
                    </a:ext>
                  </a:extLst>
                </a:gridCol>
                <a:gridCol w="1143000">
                  <a:extLst>
                    <a:ext uri="{9D8B030D-6E8A-4147-A177-3AD203B41FA5}">
                      <a16:colId xmlns:a16="http://schemas.microsoft.com/office/drawing/2014/main" val="151684906"/>
                    </a:ext>
                  </a:extLst>
                </a:gridCol>
                <a:gridCol w="1066800">
                  <a:extLst>
                    <a:ext uri="{9D8B030D-6E8A-4147-A177-3AD203B41FA5}">
                      <a16:colId xmlns:a16="http://schemas.microsoft.com/office/drawing/2014/main" val="626616383"/>
                    </a:ext>
                  </a:extLst>
                </a:gridCol>
                <a:gridCol w="914400">
                  <a:extLst>
                    <a:ext uri="{9D8B030D-6E8A-4147-A177-3AD203B41FA5}">
                      <a16:colId xmlns:a16="http://schemas.microsoft.com/office/drawing/2014/main" val="583680162"/>
                    </a:ext>
                  </a:extLst>
                </a:gridCol>
              </a:tblGrid>
              <a:tr h="370840">
                <a:tc>
                  <a:txBody>
                    <a:bodyPr/>
                    <a:lstStyle/>
                    <a:p>
                      <a:pPr algn="ctr"/>
                      <a:endParaRPr lang="en-IN" i="1" dirty="0"/>
                    </a:p>
                  </a:txBody>
                  <a:tcPr marL="121706" marR="121706" anchor="b"/>
                </a:tc>
                <a:tc>
                  <a:txBody>
                    <a:bodyPr/>
                    <a:lstStyle/>
                    <a:p>
                      <a:pPr algn="ctr"/>
                      <a:r>
                        <a:rPr lang="en-IN" i="1" dirty="0"/>
                        <a:t>Coefficients</a:t>
                      </a:r>
                    </a:p>
                  </a:txBody>
                  <a:tcPr marL="121706" marR="121706" anchor="b"/>
                </a:tc>
                <a:tc>
                  <a:txBody>
                    <a:bodyPr/>
                    <a:lstStyle/>
                    <a:p>
                      <a:pPr algn="ctr"/>
                      <a:r>
                        <a:rPr lang="en-IN" i="1" dirty="0"/>
                        <a:t>Standard</a:t>
                      </a:r>
                    </a:p>
                    <a:p>
                      <a:pPr algn="ctr"/>
                      <a:r>
                        <a:rPr lang="en-IN" i="1" dirty="0"/>
                        <a:t>Error</a:t>
                      </a:r>
                    </a:p>
                  </a:txBody>
                  <a:tcPr marL="121706" marR="121706" anchor="b"/>
                </a:tc>
                <a:tc>
                  <a:txBody>
                    <a:bodyPr/>
                    <a:lstStyle/>
                    <a:p>
                      <a:pPr algn="ctr"/>
                      <a:r>
                        <a:rPr lang="en-IN" i="1" dirty="0"/>
                        <a:t>t Stat</a:t>
                      </a:r>
                    </a:p>
                  </a:txBody>
                  <a:tcPr marL="121706" marR="121706" anchor="b"/>
                </a:tc>
                <a:tc>
                  <a:txBody>
                    <a:bodyPr/>
                    <a:lstStyle/>
                    <a:p>
                      <a:pPr algn="ctr"/>
                      <a:r>
                        <a:rPr lang="en-IN" i="1" dirty="0"/>
                        <a:t>p-Value</a:t>
                      </a:r>
                    </a:p>
                  </a:txBody>
                  <a:tcPr marL="121706" marR="121706" anchor="b"/>
                </a:tc>
                <a:tc>
                  <a:txBody>
                    <a:bodyPr/>
                    <a:lstStyle/>
                    <a:p>
                      <a:pPr algn="ctr"/>
                      <a:r>
                        <a:rPr lang="en-IN" i="1" dirty="0"/>
                        <a:t>Lower</a:t>
                      </a:r>
                    </a:p>
                    <a:p>
                      <a:pPr algn="ctr"/>
                      <a:r>
                        <a:rPr lang="en-IN" i="1" dirty="0"/>
                        <a:t>95%</a:t>
                      </a:r>
                    </a:p>
                  </a:txBody>
                  <a:tcPr marL="121706" marR="121706" anchor="b"/>
                </a:tc>
                <a:tc>
                  <a:txBody>
                    <a:bodyPr/>
                    <a:lstStyle/>
                    <a:p>
                      <a:pPr algn="ctr"/>
                      <a:r>
                        <a:rPr lang="en-IN" i="1" dirty="0"/>
                        <a:t>Upper</a:t>
                      </a:r>
                    </a:p>
                    <a:p>
                      <a:pPr algn="ctr"/>
                      <a:r>
                        <a:rPr lang="en-IN" i="1" dirty="0"/>
                        <a:t>95%</a:t>
                      </a:r>
                    </a:p>
                  </a:txBody>
                  <a:tcPr marL="121706" marR="121706" anchor="b"/>
                </a:tc>
                <a:extLst>
                  <a:ext uri="{0D108BD9-81ED-4DB2-BD59-A6C34878D82A}">
                    <a16:rowId xmlns:a16="http://schemas.microsoft.com/office/drawing/2014/main" val="3859182516"/>
                  </a:ext>
                </a:extLst>
              </a:tr>
              <a:tr h="370840">
                <a:tc>
                  <a:txBody>
                    <a:bodyPr/>
                    <a:lstStyle/>
                    <a:p>
                      <a:pPr algn="l"/>
                      <a:r>
                        <a:rPr lang="en-IN" dirty="0"/>
                        <a:t>Intercept</a:t>
                      </a:r>
                    </a:p>
                  </a:txBody>
                  <a:tcPr marL="121706" marR="121706"/>
                </a:tc>
                <a:tc>
                  <a:txBody>
                    <a:bodyPr/>
                    <a:lstStyle/>
                    <a:p>
                      <a:pPr algn="ctr"/>
                      <a:r>
                        <a:rPr lang="en-IN" b="1" dirty="0"/>
                        <a:t>198.9956</a:t>
                      </a:r>
                    </a:p>
                  </a:txBody>
                  <a:tcPr marL="121706" marR="121706"/>
                </a:tc>
                <a:tc>
                  <a:txBody>
                    <a:bodyPr/>
                    <a:lstStyle/>
                    <a:p>
                      <a:pPr algn="ctr"/>
                      <a:r>
                        <a:rPr lang="en-IN" dirty="0"/>
                        <a:t>156.3619</a:t>
                      </a:r>
                    </a:p>
                  </a:txBody>
                  <a:tcPr marL="121706" marR="121706"/>
                </a:tc>
                <a:tc>
                  <a:txBody>
                    <a:bodyPr/>
                    <a:lstStyle/>
                    <a:p>
                      <a:pPr algn="ctr"/>
                      <a:r>
                        <a:rPr lang="en-IN" b="0" i="0" dirty="0"/>
                        <a:t>1.2727</a:t>
                      </a:r>
                    </a:p>
                  </a:txBody>
                  <a:tcPr marL="121706" marR="121706"/>
                </a:tc>
                <a:tc>
                  <a:txBody>
                    <a:bodyPr/>
                    <a:lstStyle/>
                    <a:p>
                      <a:pPr algn="ctr"/>
                      <a:r>
                        <a:rPr lang="en-IN" b="0" i="0" dirty="0"/>
                        <a:t>0.2159</a:t>
                      </a:r>
                    </a:p>
                  </a:txBody>
                  <a:tcPr marL="121706" marR="121706"/>
                </a:tc>
                <a:tc>
                  <a:txBody>
                    <a:bodyPr/>
                    <a:lstStyle/>
                    <a:p>
                      <a:pPr algn="ctr"/>
                      <a:r>
                        <a:rPr lang="en-IN" b="0" i="0" dirty="0"/>
                        <a:t>−124.46</a:t>
                      </a:r>
                    </a:p>
                  </a:txBody>
                  <a:tcPr marL="121706" marR="121706"/>
                </a:tc>
                <a:tc>
                  <a:txBody>
                    <a:bodyPr/>
                    <a:lstStyle/>
                    <a:p>
                      <a:pPr algn="ctr"/>
                      <a:r>
                        <a:rPr lang="en-IN" b="0" i="0" dirty="0"/>
                        <a:t>522.45</a:t>
                      </a:r>
                    </a:p>
                  </a:txBody>
                  <a:tcPr marL="121706" marR="121706"/>
                </a:tc>
                <a:extLst>
                  <a:ext uri="{0D108BD9-81ED-4DB2-BD59-A6C34878D82A}">
                    <a16:rowId xmlns:a16="http://schemas.microsoft.com/office/drawing/2014/main" val="1998298649"/>
                  </a:ext>
                </a:extLst>
              </a:tr>
              <a:tr h="370840">
                <a:tc>
                  <a:txBody>
                    <a:bodyPr/>
                    <a:lstStyle/>
                    <a:p>
                      <a:pPr algn="l"/>
                      <a:r>
                        <a:rPr lang="en-IN" dirty="0"/>
                        <a:t>Income</a:t>
                      </a:r>
                    </a:p>
                  </a:txBody>
                  <a:tcPr marL="121706" marR="121706"/>
                </a:tc>
                <a:tc>
                  <a:txBody>
                    <a:bodyPr/>
                    <a:lstStyle/>
                    <a:p>
                      <a:pPr algn="ctr"/>
                      <a:r>
                        <a:rPr lang="en-IN" b="1" dirty="0"/>
                        <a:t>10.5122</a:t>
                      </a:r>
                    </a:p>
                  </a:txBody>
                  <a:tcPr marL="121706" marR="121706"/>
                </a:tc>
                <a:tc>
                  <a:txBody>
                    <a:bodyPr/>
                    <a:lstStyle/>
                    <a:p>
                      <a:pPr algn="ctr"/>
                      <a:r>
                        <a:rPr lang="en-IN" dirty="0"/>
                        <a:t>1.4765</a:t>
                      </a:r>
                    </a:p>
                  </a:txBody>
                  <a:tcPr marL="121706" marR="121706"/>
                </a:tc>
                <a:tc>
                  <a:txBody>
                    <a:bodyPr/>
                    <a:lstStyle/>
                    <a:p>
                      <a:pPr algn="ctr"/>
                      <a:r>
                        <a:rPr lang="en-IN" b="0" i="0" dirty="0"/>
                        <a:t>7.1120</a:t>
                      </a:r>
                    </a:p>
                  </a:txBody>
                  <a:tcPr marL="121706" marR="121706"/>
                </a:tc>
                <a:tc>
                  <a:txBody>
                    <a:bodyPr/>
                    <a:lstStyle/>
                    <a:p>
                      <a:pPr algn="ctr"/>
                      <a:r>
                        <a:rPr lang="en-IN" b="0" i="0" dirty="0"/>
                        <a:t>2.98E-07</a:t>
                      </a:r>
                    </a:p>
                  </a:txBody>
                  <a:tcPr marL="121706" marR="121706"/>
                </a:tc>
                <a:tc>
                  <a:txBody>
                    <a:bodyPr/>
                    <a:lstStyle/>
                    <a:p>
                      <a:pPr algn="ctr"/>
                      <a:r>
                        <a:rPr lang="en-IN" b="0" i="0" dirty="0"/>
                        <a:t>7.46</a:t>
                      </a:r>
                    </a:p>
                  </a:txBody>
                  <a:tcPr marL="121706" marR="121706"/>
                </a:tc>
                <a:tc>
                  <a:txBody>
                    <a:bodyPr/>
                    <a:lstStyle/>
                    <a:p>
                      <a:pPr algn="ctr"/>
                      <a:r>
                        <a:rPr lang="en-IN" b="0" i="0" dirty="0"/>
                        <a:t>13.57</a:t>
                      </a:r>
                    </a:p>
                  </a:txBody>
                  <a:tcPr marL="121706" marR="121706"/>
                </a:tc>
                <a:extLst>
                  <a:ext uri="{0D108BD9-81ED-4DB2-BD59-A6C34878D82A}">
                    <a16:rowId xmlns:a16="http://schemas.microsoft.com/office/drawing/2014/main" val="2699158774"/>
                  </a:ext>
                </a:extLst>
              </a:tr>
              <a:tr h="370840">
                <a:tc>
                  <a:txBody>
                    <a:bodyPr/>
                    <a:lstStyle/>
                    <a:p>
                      <a:pPr algn="l"/>
                      <a:r>
                        <a:rPr lang="en-IN" dirty="0"/>
                        <a:t>Unemployment</a:t>
                      </a:r>
                    </a:p>
                  </a:txBody>
                  <a:tcPr marL="121706" marR="121706"/>
                </a:tc>
                <a:tc>
                  <a:txBody>
                    <a:bodyPr/>
                    <a:lstStyle/>
                    <a:p>
                      <a:pPr algn="ctr"/>
                      <a:r>
                        <a:rPr lang="en-IN" b="1" dirty="0"/>
                        <a:t>0.6186</a:t>
                      </a:r>
                    </a:p>
                  </a:txBody>
                  <a:tcPr marL="121706" marR="121706"/>
                </a:tc>
                <a:tc>
                  <a:txBody>
                    <a:bodyPr/>
                    <a:lstStyle/>
                    <a:p>
                      <a:pPr algn="ctr"/>
                      <a:r>
                        <a:rPr lang="en-IN" dirty="0"/>
                        <a:t>6.8679</a:t>
                      </a:r>
                    </a:p>
                  </a:txBody>
                  <a:tcPr marL="121706" marR="121706"/>
                </a:tc>
                <a:tc>
                  <a:txBody>
                    <a:bodyPr/>
                    <a:lstStyle/>
                    <a:p>
                      <a:pPr algn="ctr"/>
                      <a:r>
                        <a:rPr lang="en-IN" b="0" i="0" dirty="0"/>
                        <a:t>0.0901</a:t>
                      </a:r>
                    </a:p>
                  </a:txBody>
                  <a:tcPr marL="121706" marR="121706"/>
                </a:tc>
                <a:tc>
                  <a:txBody>
                    <a:bodyPr/>
                    <a:lstStyle/>
                    <a:p>
                      <a:pPr algn="ctr"/>
                      <a:r>
                        <a:rPr lang="en-IN" b="0" i="0" dirty="0"/>
                        <a:t>0.9290</a:t>
                      </a:r>
                    </a:p>
                  </a:txBody>
                  <a:tcPr marL="121706" marR="121706"/>
                </a:tc>
                <a:tc>
                  <a:txBody>
                    <a:bodyPr/>
                    <a:lstStyle/>
                    <a:p>
                      <a:pPr algn="ctr"/>
                      <a:r>
                        <a:rPr lang="en-IN" b="0" i="0" dirty="0"/>
                        <a:t>−13.59</a:t>
                      </a:r>
                    </a:p>
                  </a:txBody>
                  <a:tcPr marL="121706" marR="121706"/>
                </a:tc>
                <a:tc>
                  <a:txBody>
                    <a:bodyPr/>
                    <a:lstStyle/>
                    <a:p>
                      <a:pPr algn="ctr"/>
                      <a:r>
                        <a:rPr lang="en-IN" b="0" i="0" dirty="0"/>
                        <a:t>14.83</a:t>
                      </a:r>
                    </a:p>
                  </a:txBody>
                  <a:tcPr marL="121706" marR="121706"/>
                </a:tc>
                <a:extLst>
                  <a:ext uri="{0D108BD9-81ED-4DB2-BD59-A6C34878D82A}">
                    <a16:rowId xmlns:a16="http://schemas.microsoft.com/office/drawing/2014/main" val="1435955908"/>
                  </a:ext>
                </a:extLst>
              </a:tr>
            </a:tbl>
          </a:graphicData>
        </a:graphic>
      </p:graphicFrame>
    </p:spTree>
    <p:extLst>
      <p:ext uri="{BB962C8B-B14F-4D97-AF65-F5344CB8AC3E}">
        <p14:creationId xmlns:p14="http://schemas.microsoft.com/office/powerpoint/2010/main" val="96324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ABE2E-0D1A-464B-A928-B5488EF075D4}"/>
              </a:ext>
            </a:extLst>
          </p:cNvPr>
          <p:cNvSpPr>
            <a:spLocks noGrp="1"/>
          </p:cNvSpPr>
          <p:nvPr>
            <p:ph type="title"/>
          </p:nvPr>
        </p:nvSpPr>
        <p:spPr/>
        <p:txBody>
          <a:bodyPr/>
          <a:lstStyle/>
          <a:p>
            <a:r>
              <a:rPr lang="en-US" dirty="0"/>
              <a:t>14.3 Goodness-of-Fit Measures </a:t>
            </a:r>
            <a:r>
              <a:rPr lang="en-US" sz="1000" dirty="0"/>
              <a:t>6</a:t>
            </a:r>
            <a:endParaRPr lang="en-IN" dirty="0"/>
          </a:p>
        </p:txBody>
      </p:sp>
      <p:sp>
        <p:nvSpPr>
          <p:cNvPr id="3" name="Content Placeholder 2">
            <a:extLst>
              <a:ext uri="{FF2B5EF4-FFF2-40B4-BE49-F238E27FC236}">
                <a16:creationId xmlns:a16="http://schemas.microsoft.com/office/drawing/2014/main" id="{0B7E85A1-022C-46CD-9F66-8CF168FE1A52}"/>
              </a:ext>
            </a:extLst>
          </p:cNvPr>
          <p:cNvSpPr>
            <a:spLocks noGrp="1"/>
          </p:cNvSpPr>
          <p:nvPr>
            <p:ph idx="1"/>
          </p:nvPr>
        </p:nvSpPr>
        <p:spPr>
          <a:xfrm>
            <a:off x="457200" y="1600201"/>
            <a:ext cx="8229600" cy="483432"/>
          </a:xfrm>
        </p:spPr>
        <p:txBody>
          <a:bodyPr>
            <a:normAutofit/>
          </a:bodyPr>
          <a:lstStyle/>
          <a:p>
            <a:pPr>
              <a:lnSpc>
                <a:spcPct val="90000"/>
              </a:lnSpc>
            </a:pPr>
            <a:r>
              <a:rPr lang="en-US" sz="2400" dirty="0"/>
              <a:t>Example: introductory case with R.</a:t>
            </a:r>
            <a:endParaRPr lang="en-IN" sz="2400" dirty="0"/>
          </a:p>
        </p:txBody>
      </p:sp>
      <p:pic>
        <p:nvPicPr>
          <p:cNvPr id="6" name="Picture 5" descr="A 15 line program code.">
            <a:extLst>
              <a:ext uri="{FF2B5EF4-FFF2-40B4-BE49-F238E27FC236}">
                <a16:creationId xmlns:a16="http://schemas.microsoft.com/office/drawing/2014/main" id="{AACE8789-7929-4E00-8250-FFD160074886}"/>
              </a:ext>
            </a:extLst>
          </p:cNvPr>
          <p:cNvPicPr>
            <a:picLocks noChangeAspect="1"/>
          </p:cNvPicPr>
          <p:nvPr/>
        </p:nvPicPr>
        <p:blipFill>
          <a:blip r:embed="rId2"/>
          <a:stretch>
            <a:fillRect/>
          </a:stretch>
        </p:blipFill>
        <p:spPr>
          <a:xfrm>
            <a:off x="1108429" y="2205542"/>
            <a:ext cx="6927142" cy="3421697"/>
          </a:xfrm>
          <a:prstGeom prst="rect">
            <a:avLst/>
          </a:prstGeom>
        </p:spPr>
      </p:pic>
      <p:sp>
        <p:nvSpPr>
          <p:cNvPr id="5" name="Content Placeholder 9"/>
          <p:cNvSpPr>
            <a:spLocks noGrp="1"/>
          </p:cNvSpPr>
          <p:nvPr>
            <p:ph sz="quarter" idx="4294967295"/>
          </p:nvPr>
        </p:nvSpPr>
        <p:spPr>
          <a:xfrm>
            <a:off x="1524000" y="5761220"/>
            <a:ext cx="5638800" cy="228600"/>
          </a:xfrm>
          <a:prstGeom prst="rect">
            <a:avLst/>
          </a:prstGeom>
        </p:spPr>
        <p:txBody>
          <a:bodyPr>
            <a:noAutofit/>
          </a:bodyPr>
          <a:lstStyle/>
          <a:p>
            <a:pPr marL="0" indent="0" algn="ctr">
              <a:buNone/>
            </a:pPr>
            <a:r>
              <a:rPr lang="en-US" sz="1200" dirty="0">
                <a:latin typeface="+mn-lt"/>
                <a:hlinkClick r:id="rId3" action="ppaction://hlinksldjump"/>
              </a:rPr>
              <a:t>Access the text alternative for slide images.</a:t>
            </a:r>
            <a:endParaRPr lang="en-US" sz="1200" dirty="0">
              <a:latin typeface="+mn-lt"/>
            </a:endParaRPr>
          </a:p>
        </p:txBody>
      </p:sp>
    </p:spTree>
    <p:extLst>
      <p:ext uri="{BB962C8B-B14F-4D97-AF65-F5344CB8AC3E}">
        <p14:creationId xmlns:p14="http://schemas.microsoft.com/office/powerpoint/2010/main" val="1081844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E7409-51DD-4840-A21F-6AFC59CB61DC}"/>
              </a:ext>
            </a:extLst>
          </p:cNvPr>
          <p:cNvSpPr>
            <a:spLocks noGrp="1"/>
          </p:cNvSpPr>
          <p:nvPr>
            <p:ph type="title"/>
          </p:nvPr>
        </p:nvSpPr>
        <p:spPr/>
        <p:txBody>
          <a:bodyPr>
            <a:normAutofit fontScale="90000"/>
          </a:bodyPr>
          <a:lstStyle/>
          <a:p>
            <a:r>
              <a:rPr lang="en-US" dirty="0"/>
              <a:t>Introductory Case: Consumer Debt Payments </a:t>
            </a:r>
            <a:r>
              <a:rPr lang="en-US" sz="1100" dirty="0"/>
              <a:t>2</a:t>
            </a:r>
            <a:endParaRPr lang="en-IN" dirty="0"/>
          </a:p>
        </p:txBody>
      </p:sp>
      <p:sp>
        <p:nvSpPr>
          <p:cNvPr id="3" name="Content Placeholder 2">
            <a:extLst>
              <a:ext uri="{FF2B5EF4-FFF2-40B4-BE49-F238E27FC236}">
                <a16:creationId xmlns:a16="http://schemas.microsoft.com/office/drawing/2014/main" id="{11457101-E88F-4F71-8EF3-D4600EAA40E9}"/>
              </a:ext>
            </a:extLst>
          </p:cNvPr>
          <p:cNvSpPr>
            <a:spLocks noGrp="1"/>
          </p:cNvSpPr>
          <p:nvPr>
            <p:ph idx="1"/>
          </p:nvPr>
        </p:nvSpPr>
        <p:spPr/>
        <p:txBody>
          <a:bodyPr>
            <a:normAutofit/>
          </a:bodyPr>
          <a:lstStyle/>
          <a:p>
            <a:pPr marL="402336" indent="-402336">
              <a:lnSpc>
                <a:spcPct val="90000"/>
              </a:lnSpc>
              <a:buFont typeface="+mj-lt"/>
              <a:buAutoNum type="arabicPeriod"/>
            </a:pPr>
            <a:r>
              <a:rPr lang="en-US" sz="2400" dirty="0"/>
              <a:t>Determine if debt payments and income are correlated.</a:t>
            </a:r>
          </a:p>
          <a:p>
            <a:pPr marL="402336" indent="-402336">
              <a:lnSpc>
                <a:spcPct val="90000"/>
              </a:lnSpc>
              <a:buFont typeface="+mj-lt"/>
              <a:buAutoNum type="arabicPeriod"/>
            </a:pPr>
            <a:r>
              <a:rPr lang="en-US" sz="2400" dirty="0"/>
              <a:t>Use regression analysis to make predictions for debt payments for given values of income and the unemployment rate.</a:t>
            </a:r>
          </a:p>
          <a:p>
            <a:pPr marL="402336" indent="-402336">
              <a:lnSpc>
                <a:spcPct val="90000"/>
              </a:lnSpc>
              <a:buFont typeface="+mj-lt"/>
              <a:buAutoNum type="arabicPeriod"/>
            </a:pPr>
            <a:r>
              <a:rPr lang="en-US" sz="2400" dirty="0"/>
              <a:t>Use various goodness-of-fit measures to determine the regression model that best fits the data.</a:t>
            </a:r>
            <a:endParaRPr lang="en-IN" sz="2400" dirty="0"/>
          </a:p>
        </p:txBody>
      </p:sp>
    </p:spTree>
    <p:extLst>
      <p:ext uri="{BB962C8B-B14F-4D97-AF65-F5344CB8AC3E}">
        <p14:creationId xmlns:p14="http://schemas.microsoft.com/office/powerpoint/2010/main" val="40161248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DA520-E64A-45C0-896A-CC7C5C0E23B7}"/>
              </a:ext>
            </a:extLst>
          </p:cNvPr>
          <p:cNvSpPr>
            <a:spLocks noGrp="1"/>
          </p:cNvSpPr>
          <p:nvPr>
            <p:ph type="title"/>
          </p:nvPr>
        </p:nvSpPr>
        <p:spPr/>
        <p:txBody>
          <a:bodyPr/>
          <a:lstStyle/>
          <a:p>
            <a:r>
              <a:rPr lang="en-US" dirty="0"/>
              <a:t>14.3 Goodness-of-Fit Measures </a:t>
            </a:r>
            <a:r>
              <a:rPr lang="en-US" sz="1000" dirty="0"/>
              <a:t>7</a:t>
            </a:r>
            <a:endParaRPr lang="en-IN" dirty="0"/>
          </a:p>
        </p:txBody>
      </p:sp>
      <p:sp>
        <p:nvSpPr>
          <p:cNvPr id="3" name="Content Placeholder 2">
            <a:extLst>
              <a:ext uri="{FF2B5EF4-FFF2-40B4-BE49-F238E27FC236}">
                <a16:creationId xmlns:a16="http://schemas.microsoft.com/office/drawing/2014/main" id="{08B2B7D6-277F-42B5-8B3E-8EE351BB57E9}"/>
              </a:ext>
            </a:extLst>
          </p:cNvPr>
          <p:cNvSpPr>
            <a:spLocks noGrp="1"/>
          </p:cNvSpPr>
          <p:nvPr>
            <p:ph idx="1"/>
          </p:nvPr>
        </p:nvSpPr>
        <p:spPr>
          <a:xfrm>
            <a:off x="457200" y="1600201"/>
            <a:ext cx="8229600" cy="738265"/>
          </a:xfrm>
        </p:spPr>
        <p:txBody>
          <a:bodyPr>
            <a:normAutofit/>
          </a:bodyPr>
          <a:lstStyle/>
          <a:p>
            <a:pPr marL="0" indent="0">
              <a:buNone/>
            </a:pPr>
            <a:r>
              <a:rPr lang="en-US" sz="2000" dirty="0"/>
              <a:t>The coefficient of determination quantifies the sample variation in the response variable that is explained by the sample regression equation,</a:t>
            </a:r>
            <a:endParaRPr lang="en-IN" sz="2000" dirty="0"/>
          </a:p>
        </p:txBody>
      </p:sp>
      <p:sp>
        <p:nvSpPr>
          <p:cNvPr id="4" name="Content Placeholder 3">
            <a:extLst>
              <a:ext uri="{FF2B5EF4-FFF2-40B4-BE49-F238E27FC236}">
                <a16:creationId xmlns:a16="http://schemas.microsoft.com/office/drawing/2014/main" id="{A58DC151-2EC8-40FE-9829-A7FB9B26222B}"/>
              </a:ext>
            </a:extLst>
          </p:cNvPr>
          <p:cNvSpPr>
            <a:spLocks noGrp="1"/>
          </p:cNvSpPr>
          <p:nvPr>
            <p:ph idx="10"/>
          </p:nvPr>
        </p:nvSpPr>
        <p:spPr>
          <a:xfrm>
            <a:off x="457200" y="2405920"/>
            <a:ext cx="1476531" cy="382251"/>
          </a:xfrm>
        </p:spPr>
        <p:txBody>
          <a:bodyPr>
            <a:normAutofit lnSpcReduction="10000"/>
          </a:bodyPr>
          <a:lstStyle/>
          <a:p>
            <a:pPr marL="0" indent="0">
              <a:buNone/>
            </a:pPr>
            <a:r>
              <a:rPr lang="en-US" sz="2000" dirty="0"/>
              <a:t>denoted by</a:t>
            </a:r>
            <a:endParaRPr lang="en-IN" sz="2000" dirty="0"/>
          </a:p>
        </p:txBody>
      </p:sp>
      <p:graphicFrame>
        <p:nvGraphicFramePr>
          <p:cNvPr id="11" name="Object 10">
            <a:extLst>
              <a:ext uri="{FF2B5EF4-FFF2-40B4-BE49-F238E27FC236}">
                <a16:creationId xmlns:a16="http://schemas.microsoft.com/office/drawing/2014/main" id="{FF0F8DE7-4422-4DB3-B11C-2C0D950FCCDE}"/>
              </a:ext>
            </a:extLst>
          </p:cNvPr>
          <p:cNvGraphicFramePr>
            <a:graphicFrameLocks noChangeAspect="1"/>
          </p:cNvGraphicFramePr>
          <p:nvPr>
            <p:extLst>
              <p:ext uri="{D42A27DB-BD31-4B8C-83A1-F6EECF244321}">
                <p14:modId xmlns:p14="http://schemas.microsoft.com/office/powerpoint/2010/main" val="641783308"/>
              </p:ext>
            </p:extLst>
          </p:nvPr>
        </p:nvGraphicFramePr>
        <p:xfrm>
          <a:off x="1930400" y="2436813"/>
          <a:ext cx="355600" cy="304800"/>
        </p:xfrm>
        <a:graphic>
          <a:graphicData uri="http://schemas.openxmlformats.org/presentationml/2006/ole">
            <mc:AlternateContent xmlns:mc="http://schemas.openxmlformats.org/markup-compatibility/2006">
              <mc:Choice xmlns:v="urn:schemas-microsoft-com:vml" Requires="v">
                <p:oleObj name="Equation" r:id="rId2" imgW="355320" imgH="304560" progId="Equation.DSMT4">
                  <p:embed/>
                </p:oleObj>
              </mc:Choice>
              <mc:Fallback>
                <p:oleObj name="Equation" r:id="rId2" imgW="355320" imgH="304560" progId="Equation.DSMT4">
                  <p:embed/>
                  <p:pic>
                    <p:nvPicPr>
                      <p:cNvPr id="0" name=""/>
                      <p:cNvPicPr/>
                      <p:nvPr/>
                    </p:nvPicPr>
                    <p:blipFill>
                      <a:blip r:embed="rId3"/>
                      <a:stretch>
                        <a:fillRect/>
                      </a:stretch>
                    </p:blipFill>
                    <p:spPr>
                      <a:xfrm>
                        <a:off x="1930400" y="2436813"/>
                        <a:ext cx="355600" cy="3048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575B52B0-2EFA-4364-918C-8F3B108526BB}"/>
              </a:ext>
            </a:extLst>
          </p:cNvPr>
          <p:cNvSpPr>
            <a:spLocks noGrp="1"/>
          </p:cNvSpPr>
          <p:nvPr>
            <p:ph idx="11"/>
          </p:nvPr>
        </p:nvSpPr>
        <p:spPr>
          <a:xfrm>
            <a:off x="457200" y="2848131"/>
            <a:ext cx="1551482" cy="419726"/>
          </a:xfrm>
        </p:spPr>
        <p:txBody>
          <a:bodyPr>
            <a:normAutofit/>
          </a:bodyPr>
          <a:lstStyle/>
          <a:p>
            <a:pPr marL="0" indent="0">
              <a:buNone/>
            </a:pPr>
            <a:r>
              <a:rPr lang="en-US" sz="2000" dirty="0"/>
              <a:t>For example,</a:t>
            </a:r>
            <a:endParaRPr lang="en-IN" sz="2000" dirty="0"/>
          </a:p>
        </p:txBody>
      </p:sp>
      <p:graphicFrame>
        <p:nvGraphicFramePr>
          <p:cNvPr id="12" name="Object 11">
            <a:extLst>
              <a:ext uri="{FF2B5EF4-FFF2-40B4-BE49-F238E27FC236}">
                <a16:creationId xmlns:a16="http://schemas.microsoft.com/office/drawing/2014/main" id="{98E98466-286A-4E4F-846B-F471E2F1172F}"/>
              </a:ext>
            </a:extLst>
          </p:cNvPr>
          <p:cNvGraphicFramePr>
            <a:graphicFrameLocks noChangeAspect="1"/>
          </p:cNvGraphicFramePr>
          <p:nvPr>
            <p:extLst>
              <p:ext uri="{D42A27DB-BD31-4B8C-83A1-F6EECF244321}">
                <p14:modId xmlns:p14="http://schemas.microsoft.com/office/powerpoint/2010/main" val="2419766157"/>
              </p:ext>
            </p:extLst>
          </p:nvPr>
        </p:nvGraphicFramePr>
        <p:xfrm>
          <a:off x="2038350" y="2874963"/>
          <a:ext cx="1066800" cy="304800"/>
        </p:xfrm>
        <a:graphic>
          <a:graphicData uri="http://schemas.openxmlformats.org/presentationml/2006/ole">
            <mc:AlternateContent xmlns:mc="http://schemas.openxmlformats.org/markup-compatibility/2006">
              <mc:Choice xmlns:v="urn:schemas-microsoft-com:vml" Requires="v">
                <p:oleObj name="Equation" r:id="rId4" imgW="1066680" imgH="304560" progId="Equation.DSMT4">
                  <p:embed/>
                </p:oleObj>
              </mc:Choice>
              <mc:Fallback>
                <p:oleObj name="Equation" r:id="rId4" imgW="1066680" imgH="304560" progId="Equation.DSMT4">
                  <p:embed/>
                  <p:pic>
                    <p:nvPicPr>
                      <p:cNvPr id="0" name=""/>
                      <p:cNvPicPr/>
                      <p:nvPr/>
                    </p:nvPicPr>
                    <p:blipFill>
                      <a:blip r:embed="rId5"/>
                      <a:stretch>
                        <a:fillRect/>
                      </a:stretch>
                    </p:blipFill>
                    <p:spPr>
                      <a:xfrm>
                        <a:off x="2038350" y="2874963"/>
                        <a:ext cx="1066800" cy="30480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8D0B3E7B-7246-43FB-9215-9E44FF174BB9}"/>
              </a:ext>
            </a:extLst>
          </p:cNvPr>
          <p:cNvSpPr>
            <a:spLocks noGrp="1"/>
          </p:cNvSpPr>
          <p:nvPr>
            <p:ph idx="12"/>
          </p:nvPr>
        </p:nvSpPr>
        <p:spPr>
          <a:xfrm>
            <a:off x="457200" y="3399021"/>
            <a:ext cx="8229600" cy="993097"/>
          </a:xfrm>
        </p:spPr>
        <p:txBody>
          <a:bodyPr>
            <a:normAutofit/>
          </a:bodyPr>
          <a:lstStyle/>
          <a:p>
            <a:pPr marL="292608" indent="-292608"/>
            <a:r>
              <a:rPr lang="en-US" sz="1800" dirty="0"/>
              <a:t>72% of the variation in the response is explained by the sample regression equation.</a:t>
            </a:r>
          </a:p>
          <a:p>
            <a:pPr marL="292608" indent="-292608"/>
            <a:r>
              <a:rPr lang="en-US" sz="1800" dirty="0"/>
              <a:t>Other factors not included in the model explain 28%.</a:t>
            </a:r>
          </a:p>
        </p:txBody>
      </p:sp>
      <p:sp>
        <p:nvSpPr>
          <p:cNvPr id="7" name="Content Placeholder 6">
            <a:extLst>
              <a:ext uri="{FF2B5EF4-FFF2-40B4-BE49-F238E27FC236}">
                <a16:creationId xmlns:a16="http://schemas.microsoft.com/office/drawing/2014/main" id="{D9AD9464-BC09-4DA2-9C62-7C10693B0F7F}"/>
              </a:ext>
            </a:extLst>
          </p:cNvPr>
          <p:cNvSpPr>
            <a:spLocks noGrp="1"/>
          </p:cNvSpPr>
          <p:nvPr>
            <p:ph idx="13"/>
          </p:nvPr>
        </p:nvSpPr>
        <p:spPr>
          <a:xfrm>
            <a:off x="487180" y="4480811"/>
            <a:ext cx="7007902" cy="420974"/>
          </a:xfrm>
        </p:spPr>
        <p:txBody>
          <a:bodyPr>
            <a:normAutofit/>
          </a:bodyPr>
          <a:lstStyle/>
          <a:p>
            <a:pPr marL="0" indent="0">
              <a:buNone/>
            </a:pPr>
            <a:r>
              <a:rPr lang="en-US" sz="2000" dirty="0"/>
              <a:t>Use ANOVA in the context of the linear regression model to derive</a:t>
            </a:r>
            <a:endParaRPr lang="en-IN" sz="2000" dirty="0"/>
          </a:p>
        </p:txBody>
      </p:sp>
      <p:graphicFrame>
        <p:nvGraphicFramePr>
          <p:cNvPr id="13" name="Object 12">
            <a:extLst>
              <a:ext uri="{FF2B5EF4-FFF2-40B4-BE49-F238E27FC236}">
                <a16:creationId xmlns:a16="http://schemas.microsoft.com/office/drawing/2014/main" id="{D67BC1C9-ABC6-4F13-BDC4-C9CED4FB3757}"/>
              </a:ext>
            </a:extLst>
          </p:cNvPr>
          <p:cNvGraphicFramePr>
            <a:graphicFrameLocks noChangeAspect="1"/>
          </p:cNvGraphicFramePr>
          <p:nvPr>
            <p:extLst>
              <p:ext uri="{D42A27DB-BD31-4B8C-83A1-F6EECF244321}">
                <p14:modId xmlns:p14="http://schemas.microsoft.com/office/powerpoint/2010/main" val="1963132169"/>
              </p:ext>
            </p:extLst>
          </p:nvPr>
        </p:nvGraphicFramePr>
        <p:xfrm>
          <a:off x="7523163" y="4503738"/>
          <a:ext cx="355600" cy="304800"/>
        </p:xfrm>
        <a:graphic>
          <a:graphicData uri="http://schemas.openxmlformats.org/presentationml/2006/ole">
            <mc:AlternateContent xmlns:mc="http://schemas.openxmlformats.org/markup-compatibility/2006">
              <mc:Choice xmlns:v="urn:schemas-microsoft-com:vml" Requires="v">
                <p:oleObj name="Equation" r:id="rId6" imgW="355320" imgH="304560" progId="Equation.DSMT4">
                  <p:embed/>
                </p:oleObj>
              </mc:Choice>
              <mc:Fallback>
                <p:oleObj name="Equation" r:id="rId6" imgW="355320" imgH="304560" progId="Equation.DSMT4">
                  <p:embed/>
                  <p:pic>
                    <p:nvPicPr>
                      <p:cNvPr id="0" name=""/>
                      <p:cNvPicPr/>
                      <p:nvPr/>
                    </p:nvPicPr>
                    <p:blipFill>
                      <a:blip r:embed="rId7"/>
                      <a:stretch>
                        <a:fillRect/>
                      </a:stretch>
                    </p:blipFill>
                    <p:spPr>
                      <a:xfrm>
                        <a:off x="7523163" y="4503738"/>
                        <a:ext cx="355600" cy="3048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EAC91494-5AF4-4D2A-88DF-33BC1A519760}"/>
              </a:ext>
            </a:extLst>
          </p:cNvPr>
          <p:cNvSpPr>
            <a:spLocks noGrp="1"/>
          </p:cNvSpPr>
          <p:nvPr>
            <p:ph idx="14"/>
          </p:nvPr>
        </p:nvSpPr>
        <p:spPr>
          <a:xfrm>
            <a:off x="487180" y="4953000"/>
            <a:ext cx="8199620" cy="990600"/>
          </a:xfrm>
        </p:spPr>
        <p:txBody>
          <a:bodyPr>
            <a:noAutofit/>
          </a:bodyPr>
          <a:lstStyle/>
          <a:p>
            <a:pPr marL="292608" indent="-292608">
              <a:lnSpc>
                <a:spcPct val="90000"/>
              </a:lnSpc>
            </a:pPr>
            <a:r>
              <a:rPr lang="en-US" sz="1800" dirty="0"/>
              <a:t>Take the total sum of squares and break it into two parts.</a:t>
            </a:r>
          </a:p>
          <a:p>
            <a:pPr marL="292608" indent="-292608">
              <a:lnSpc>
                <a:spcPct val="90000"/>
              </a:lnSpc>
            </a:pPr>
            <a:r>
              <a:rPr lang="en-US" sz="1800" dirty="0"/>
              <a:t>Explained variation (model).</a:t>
            </a:r>
          </a:p>
          <a:p>
            <a:pPr marL="292608" indent="-292608">
              <a:lnSpc>
                <a:spcPct val="90000"/>
              </a:lnSpc>
            </a:pPr>
            <a:r>
              <a:rPr lang="en-US" sz="1800" dirty="0"/>
              <a:t>Unexplained variation (error).</a:t>
            </a:r>
            <a:endParaRPr lang="en-IN" sz="1800" dirty="0"/>
          </a:p>
        </p:txBody>
      </p:sp>
    </p:spTree>
    <p:extLst>
      <p:ext uri="{BB962C8B-B14F-4D97-AF65-F5344CB8AC3E}">
        <p14:creationId xmlns:p14="http://schemas.microsoft.com/office/powerpoint/2010/main" val="1465836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30756-1D75-4DDC-B258-D044F9016995}"/>
              </a:ext>
            </a:extLst>
          </p:cNvPr>
          <p:cNvSpPr>
            <a:spLocks noGrp="1"/>
          </p:cNvSpPr>
          <p:nvPr>
            <p:ph type="title"/>
          </p:nvPr>
        </p:nvSpPr>
        <p:spPr/>
        <p:txBody>
          <a:bodyPr/>
          <a:lstStyle/>
          <a:p>
            <a:r>
              <a:rPr lang="en-US" dirty="0"/>
              <a:t>14.3 Goodness-of-Fit Measures </a:t>
            </a:r>
            <a:r>
              <a:rPr lang="en-US" sz="1000" dirty="0"/>
              <a:t>8</a:t>
            </a:r>
            <a:endParaRPr lang="en-IN" dirty="0"/>
          </a:p>
        </p:txBody>
      </p:sp>
      <p:sp>
        <p:nvSpPr>
          <p:cNvPr id="3" name="Content Placeholder 2">
            <a:extLst>
              <a:ext uri="{FF2B5EF4-FFF2-40B4-BE49-F238E27FC236}">
                <a16:creationId xmlns:a16="http://schemas.microsoft.com/office/drawing/2014/main" id="{BE7C080B-20E3-4BCE-A171-3179C5B5A83C}"/>
              </a:ext>
            </a:extLst>
          </p:cNvPr>
          <p:cNvSpPr>
            <a:spLocks noGrp="1"/>
          </p:cNvSpPr>
          <p:nvPr>
            <p:ph idx="1"/>
          </p:nvPr>
        </p:nvSpPr>
        <p:spPr>
          <a:xfrm>
            <a:off x="457200" y="1600201"/>
            <a:ext cx="8229600" cy="533399"/>
          </a:xfrm>
        </p:spPr>
        <p:txBody>
          <a:bodyPr>
            <a:normAutofit/>
          </a:bodyPr>
          <a:lstStyle/>
          <a:p>
            <a:pPr>
              <a:lnSpc>
                <a:spcPct val="90000"/>
              </a:lnSpc>
            </a:pPr>
            <a:r>
              <a:rPr lang="en-US" sz="2400" dirty="0"/>
              <a:t>ANOVA decomposition.</a:t>
            </a:r>
          </a:p>
        </p:txBody>
      </p:sp>
      <p:pic>
        <p:nvPicPr>
          <p:cNvPr id="7" name="Picture 6" descr="Diagram showing the total, explained, and unexplained differences between a y value, a predicted y value, and the mean y value.">
            <a:extLst>
              <a:ext uri="{FF2B5EF4-FFF2-40B4-BE49-F238E27FC236}">
                <a16:creationId xmlns:a16="http://schemas.microsoft.com/office/drawing/2014/main" id="{479D3D41-390E-47E1-870E-ECA555A62972}"/>
              </a:ext>
            </a:extLst>
          </p:cNvPr>
          <p:cNvPicPr>
            <a:picLocks noChangeAspect="1"/>
          </p:cNvPicPr>
          <p:nvPr/>
        </p:nvPicPr>
        <p:blipFill>
          <a:blip r:embed="rId2"/>
          <a:stretch>
            <a:fillRect/>
          </a:stretch>
        </p:blipFill>
        <p:spPr>
          <a:xfrm>
            <a:off x="1980256" y="2254770"/>
            <a:ext cx="4737495" cy="3229567"/>
          </a:xfrm>
          <a:prstGeom prst="rect">
            <a:avLst/>
          </a:prstGeom>
        </p:spPr>
      </p:pic>
      <p:sp>
        <p:nvSpPr>
          <p:cNvPr id="4" name="Content Placeholder 3">
            <a:extLst>
              <a:ext uri="{FF2B5EF4-FFF2-40B4-BE49-F238E27FC236}">
                <a16:creationId xmlns:a16="http://schemas.microsoft.com/office/drawing/2014/main" id="{45698B14-942A-442E-8609-975E3C58358C}"/>
              </a:ext>
            </a:extLst>
          </p:cNvPr>
          <p:cNvSpPr>
            <a:spLocks noGrp="1"/>
          </p:cNvSpPr>
          <p:nvPr>
            <p:ph sz="quarter" idx="10"/>
          </p:nvPr>
        </p:nvSpPr>
        <p:spPr/>
        <p:txBody>
          <a:bodyPr/>
          <a:lstStyle/>
          <a:p>
            <a:r>
              <a:rPr lang="en-US" dirty="0">
                <a:hlinkClick r:id="rId3" action="ppaction://hlinksldjump"/>
              </a:rPr>
              <a:t>Access the text alternative for slide images.</a:t>
            </a:r>
            <a:endParaRPr lang="en-IN" dirty="0"/>
          </a:p>
        </p:txBody>
      </p:sp>
    </p:spTree>
    <p:extLst>
      <p:ext uri="{BB962C8B-B14F-4D97-AF65-F5344CB8AC3E}">
        <p14:creationId xmlns:p14="http://schemas.microsoft.com/office/powerpoint/2010/main" val="135095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B6018-A787-4500-963B-92FF515FF72A}"/>
              </a:ext>
            </a:extLst>
          </p:cNvPr>
          <p:cNvSpPr>
            <a:spLocks noGrp="1"/>
          </p:cNvSpPr>
          <p:nvPr>
            <p:ph type="title"/>
          </p:nvPr>
        </p:nvSpPr>
        <p:spPr/>
        <p:txBody>
          <a:bodyPr/>
          <a:lstStyle/>
          <a:p>
            <a:r>
              <a:rPr lang="en-US" dirty="0"/>
              <a:t>14.3 Goodness-of-Fit Measures </a:t>
            </a:r>
            <a:r>
              <a:rPr lang="en-US" sz="1000" dirty="0"/>
              <a:t>9</a:t>
            </a:r>
            <a:endParaRPr lang="en-IN" dirty="0"/>
          </a:p>
        </p:txBody>
      </p:sp>
      <p:sp>
        <p:nvSpPr>
          <p:cNvPr id="3" name="Content Placeholder 2">
            <a:extLst>
              <a:ext uri="{FF2B5EF4-FFF2-40B4-BE49-F238E27FC236}">
                <a16:creationId xmlns:a16="http://schemas.microsoft.com/office/drawing/2014/main" id="{69DC6539-FCFD-42C3-A9F2-ECD1D66CAC88}"/>
              </a:ext>
            </a:extLst>
          </p:cNvPr>
          <p:cNvSpPr>
            <a:spLocks noGrp="1"/>
          </p:cNvSpPr>
          <p:nvPr>
            <p:ph idx="1"/>
          </p:nvPr>
        </p:nvSpPr>
        <p:spPr>
          <a:xfrm>
            <a:off x="457200" y="1600201"/>
            <a:ext cx="8229600" cy="1502763"/>
          </a:xfrm>
        </p:spPr>
        <p:txBody>
          <a:bodyPr>
            <a:normAutofit/>
          </a:bodyPr>
          <a:lstStyle/>
          <a:p>
            <a:pPr marL="0" indent="0">
              <a:buNone/>
            </a:pPr>
            <a:r>
              <a:rPr lang="en-US" sz="2200" dirty="0"/>
              <a:t>ANOVA decomposition: </a:t>
            </a:r>
            <a:r>
              <a:rPr lang="en-US" sz="2200" i="1" dirty="0"/>
              <a:t>S</a:t>
            </a:r>
            <a:r>
              <a:rPr lang="en-US" sz="100" i="1" dirty="0"/>
              <a:t> </a:t>
            </a:r>
            <a:r>
              <a:rPr lang="en-US" sz="2200" i="1" dirty="0" err="1"/>
              <a:t>S</a:t>
            </a:r>
            <a:r>
              <a:rPr lang="en-US" sz="100" i="1" dirty="0"/>
              <a:t> </a:t>
            </a:r>
            <a:r>
              <a:rPr lang="en-US" sz="2200" i="1" dirty="0"/>
              <a:t>T</a:t>
            </a:r>
            <a:r>
              <a:rPr lang="en-US" sz="2200" dirty="0"/>
              <a:t> = </a:t>
            </a:r>
            <a:r>
              <a:rPr lang="en-US" sz="2200" i="1" dirty="0"/>
              <a:t>S</a:t>
            </a:r>
            <a:r>
              <a:rPr lang="en-US" sz="100" i="1" dirty="0"/>
              <a:t> </a:t>
            </a:r>
            <a:r>
              <a:rPr lang="en-US" sz="2200" i="1" dirty="0" err="1"/>
              <a:t>S</a:t>
            </a:r>
            <a:r>
              <a:rPr lang="en-US" sz="100" i="1" dirty="0"/>
              <a:t> </a:t>
            </a:r>
            <a:r>
              <a:rPr lang="en-US" sz="2200" i="1" dirty="0"/>
              <a:t>R</a:t>
            </a:r>
            <a:r>
              <a:rPr lang="en-US" sz="2200" dirty="0"/>
              <a:t> + </a:t>
            </a:r>
            <a:r>
              <a:rPr lang="en-US" sz="2200" i="1" dirty="0"/>
              <a:t>S</a:t>
            </a:r>
            <a:r>
              <a:rPr lang="en-US" sz="100" i="1" dirty="0"/>
              <a:t> </a:t>
            </a:r>
            <a:r>
              <a:rPr lang="en-US" sz="2200" i="1" dirty="0" err="1"/>
              <a:t>S</a:t>
            </a:r>
            <a:r>
              <a:rPr lang="en-US" sz="100" i="1" dirty="0"/>
              <a:t> </a:t>
            </a:r>
            <a:r>
              <a:rPr lang="en-US" sz="2200" i="1" dirty="0"/>
              <a:t>E</a:t>
            </a:r>
          </a:p>
          <a:p>
            <a:pPr marL="292608" indent="-292608">
              <a:lnSpc>
                <a:spcPct val="90000"/>
              </a:lnSpc>
            </a:pPr>
            <a:r>
              <a:rPr lang="en-US" sz="2000" i="1" dirty="0"/>
              <a:t>S</a:t>
            </a:r>
            <a:r>
              <a:rPr lang="en-US" sz="100" i="1" dirty="0"/>
              <a:t> </a:t>
            </a:r>
            <a:r>
              <a:rPr lang="en-US" sz="2000" i="1" dirty="0" err="1"/>
              <a:t>S</a:t>
            </a:r>
            <a:r>
              <a:rPr lang="en-US" sz="100" i="1" dirty="0"/>
              <a:t> </a:t>
            </a:r>
            <a:r>
              <a:rPr lang="en-US" sz="2000" i="1" dirty="0"/>
              <a:t>T</a:t>
            </a:r>
            <a:r>
              <a:rPr lang="en-US" sz="2000" dirty="0"/>
              <a:t>: total sum of squares.</a:t>
            </a:r>
          </a:p>
          <a:p>
            <a:pPr marL="292608" indent="-292608">
              <a:lnSpc>
                <a:spcPct val="90000"/>
              </a:lnSpc>
            </a:pPr>
            <a:r>
              <a:rPr lang="en-US" sz="2000" i="1" dirty="0"/>
              <a:t>S</a:t>
            </a:r>
            <a:r>
              <a:rPr lang="en-US" sz="100" i="1" dirty="0"/>
              <a:t> </a:t>
            </a:r>
            <a:r>
              <a:rPr lang="en-US" sz="2000" i="1" dirty="0" err="1"/>
              <a:t>S</a:t>
            </a:r>
            <a:r>
              <a:rPr lang="en-US" sz="100" i="1" dirty="0"/>
              <a:t> </a:t>
            </a:r>
            <a:r>
              <a:rPr lang="en-US" sz="2000" i="1" dirty="0"/>
              <a:t>R</a:t>
            </a:r>
            <a:r>
              <a:rPr lang="en-US" sz="2000" dirty="0"/>
              <a:t>: regression sum of squares (explained a la ”between”).</a:t>
            </a:r>
          </a:p>
          <a:p>
            <a:pPr marL="292608" indent="-292608">
              <a:lnSpc>
                <a:spcPct val="90000"/>
              </a:lnSpc>
            </a:pPr>
            <a:r>
              <a:rPr lang="en-US" sz="2000" i="1" dirty="0"/>
              <a:t>S</a:t>
            </a:r>
            <a:r>
              <a:rPr lang="en-US" sz="100" i="1" dirty="0"/>
              <a:t> </a:t>
            </a:r>
            <a:r>
              <a:rPr lang="en-US" sz="2000" i="1" dirty="0" err="1"/>
              <a:t>S</a:t>
            </a:r>
            <a:r>
              <a:rPr lang="en-US" sz="100" i="1" dirty="0"/>
              <a:t> </a:t>
            </a:r>
            <a:r>
              <a:rPr lang="en-US" sz="2000" i="1" dirty="0"/>
              <a:t>E</a:t>
            </a:r>
            <a:r>
              <a:rPr lang="en-US" sz="2000" dirty="0"/>
              <a:t>: error sum of squares (unexplained a la “within”).</a:t>
            </a:r>
          </a:p>
        </p:txBody>
      </p:sp>
      <p:graphicFrame>
        <p:nvGraphicFramePr>
          <p:cNvPr id="11" name="Object 10">
            <a:extLst>
              <a:ext uri="{FF2B5EF4-FFF2-40B4-BE49-F238E27FC236}">
                <a16:creationId xmlns:a16="http://schemas.microsoft.com/office/drawing/2014/main" id="{B679EB01-1E7F-4162-95FB-3C7AA47A5D16}"/>
              </a:ext>
            </a:extLst>
          </p:cNvPr>
          <p:cNvGraphicFramePr>
            <a:graphicFrameLocks noChangeAspect="1"/>
          </p:cNvGraphicFramePr>
          <p:nvPr>
            <p:extLst>
              <p:ext uri="{D42A27DB-BD31-4B8C-83A1-F6EECF244321}">
                <p14:modId xmlns:p14="http://schemas.microsoft.com/office/powerpoint/2010/main" val="3903914604"/>
              </p:ext>
            </p:extLst>
          </p:nvPr>
        </p:nvGraphicFramePr>
        <p:xfrm>
          <a:off x="503238" y="3192463"/>
          <a:ext cx="1892300" cy="565150"/>
        </p:xfrm>
        <a:graphic>
          <a:graphicData uri="http://schemas.openxmlformats.org/presentationml/2006/ole">
            <mc:AlternateContent xmlns:mc="http://schemas.openxmlformats.org/markup-compatibility/2006">
              <mc:Choice xmlns:v="urn:schemas-microsoft-com:vml" Requires="v">
                <p:oleObj name="Equation" r:id="rId2" imgW="2082600" imgH="622080" progId="Equation.DSMT4">
                  <p:embed/>
                </p:oleObj>
              </mc:Choice>
              <mc:Fallback>
                <p:oleObj name="Equation" r:id="rId2" imgW="2082600" imgH="622080" progId="Equation.DSMT4">
                  <p:embed/>
                  <p:pic>
                    <p:nvPicPr>
                      <p:cNvPr id="0" name=""/>
                      <p:cNvPicPr/>
                      <p:nvPr/>
                    </p:nvPicPr>
                    <p:blipFill>
                      <a:blip r:embed="rId3"/>
                      <a:stretch>
                        <a:fillRect/>
                      </a:stretch>
                    </p:blipFill>
                    <p:spPr>
                      <a:xfrm>
                        <a:off x="503238" y="3192463"/>
                        <a:ext cx="1892300" cy="565150"/>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27533601-5233-4243-AAC5-FDCAD6C59C31}"/>
              </a:ext>
            </a:extLst>
          </p:cNvPr>
          <p:cNvSpPr>
            <a:spLocks noGrp="1"/>
          </p:cNvSpPr>
          <p:nvPr>
            <p:ph idx="10"/>
          </p:nvPr>
        </p:nvSpPr>
        <p:spPr>
          <a:xfrm>
            <a:off x="457200" y="3962400"/>
            <a:ext cx="5943600" cy="744511"/>
          </a:xfrm>
        </p:spPr>
        <p:txBody>
          <a:bodyPr>
            <a:normAutofit/>
          </a:bodyPr>
          <a:lstStyle/>
          <a:p>
            <a:pPr marL="292608" indent="-292608">
              <a:lnSpc>
                <a:spcPct val="90000"/>
              </a:lnSpc>
            </a:pPr>
            <a:r>
              <a:rPr lang="en-US" sz="2000" dirty="0"/>
              <a:t>Falls between 0 and 1.</a:t>
            </a:r>
          </a:p>
          <a:p>
            <a:pPr marL="292608" indent="-292608">
              <a:lnSpc>
                <a:spcPct val="90000"/>
              </a:lnSpc>
            </a:pPr>
            <a:r>
              <a:rPr lang="en-US" sz="2000" dirty="0"/>
              <a:t>The closer the value is to 1, the better the fit.</a:t>
            </a:r>
            <a:endParaRPr lang="en-IN" sz="2000" dirty="0"/>
          </a:p>
        </p:txBody>
      </p:sp>
      <p:sp>
        <p:nvSpPr>
          <p:cNvPr id="5" name="Content Placeholder 4">
            <a:extLst>
              <a:ext uri="{FF2B5EF4-FFF2-40B4-BE49-F238E27FC236}">
                <a16:creationId xmlns:a16="http://schemas.microsoft.com/office/drawing/2014/main" id="{2846B397-0879-47EA-80B9-A61E319AE5F9}"/>
              </a:ext>
            </a:extLst>
          </p:cNvPr>
          <p:cNvSpPr>
            <a:spLocks noGrp="1"/>
          </p:cNvSpPr>
          <p:nvPr>
            <p:ph idx="11"/>
          </p:nvPr>
        </p:nvSpPr>
        <p:spPr>
          <a:xfrm>
            <a:off x="457200" y="4876801"/>
            <a:ext cx="2480872" cy="429718"/>
          </a:xfrm>
        </p:spPr>
        <p:txBody>
          <a:bodyPr>
            <a:normAutofit/>
          </a:bodyPr>
          <a:lstStyle/>
          <a:p>
            <a:pPr marL="0" indent="0">
              <a:buNone/>
            </a:pPr>
            <a:r>
              <a:rPr lang="en-US" altLang="en-US" sz="2000" dirty="0"/>
              <a:t>You can also compute</a:t>
            </a:r>
            <a:endParaRPr lang="en-IN" sz="2000" dirty="0"/>
          </a:p>
        </p:txBody>
      </p:sp>
      <p:graphicFrame>
        <p:nvGraphicFramePr>
          <p:cNvPr id="12" name="Object 11">
            <a:extLst>
              <a:ext uri="{FF2B5EF4-FFF2-40B4-BE49-F238E27FC236}">
                <a16:creationId xmlns:a16="http://schemas.microsoft.com/office/drawing/2014/main" id="{2513A64A-1BC1-45F6-8775-FE19F89C4E8E}"/>
              </a:ext>
            </a:extLst>
          </p:cNvPr>
          <p:cNvGraphicFramePr>
            <a:graphicFrameLocks noChangeAspect="1"/>
          </p:cNvGraphicFramePr>
          <p:nvPr>
            <p:extLst>
              <p:ext uri="{D42A27DB-BD31-4B8C-83A1-F6EECF244321}">
                <p14:modId xmlns:p14="http://schemas.microsoft.com/office/powerpoint/2010/main" val="2497768438"/>
              </p:ext>
            </p:extLst>
          </p:nvPr>
        </p:nvGraphicFramePr>
        <p:xfrm>
          <a:off x="2909888" y="4910138"/>
          <a:ext cx="292100" cy="292100"/>
        </p:xfrm>
        <a:graphic>
          <a:graphicData uri="http://schemas.openxmlformats.org/presentationml/2006/ole">
            <mc:AlternateContent xmlns:mc="http://schemas.openxmlformats.org/markup-compatibility/2006">
              <mc:Choice xmlns:v="urn:schemas-microsoft-com:vml" Requires="v">
                <p:oleObj name="Equation" r:id="rId4" imgW="291960" imgH="291960" progId="Equation.DSMT4">
                  <p:embed/>
                </p:oleObj>
              </mc:Choice>
              <mc:Fallback>
                <p:oleObj name="Equation" r:id="rId4" imgW="291960" imgH="291960" progId="Equation.DSMT4">
                  <p:embed/>
                  <p:pic>
                    <p:nvPicPr>
                      <p:cNvPr id="0" name=""/>
                      <p:cNvPicPr/>
                      <p:nvPr/>
                    </p:nvPicPr>
                    <p:blipFill>
                      <a:blip r:embed="rId5"/>
                      <a:stretch>
                        <a:fillRect/>
                      </a:stretch>
                    </p:blipFill>
                    <p:spPr>
                      <a:xfrm>
                        <a:off x="2909888" y="4910138"/>
                        <a:ext cx="292100" cy="29210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2F4BA3C0-3ED6-428E-809E-28B9DBABFD27}"/>
              </a:ext>
            </a:extLst>
          </p:cNvPr>
          <p:cNvSpPr>
            <a:spLocks noGrp="1"/>
          </p:cNvSpPr>
          <p:nvPr>
            <p:ph idx="12"/>
          </p:nvPr>
        </p:nvSpPr>
        <p:spPr>
          <a:xfrm>
            <a:off x="3276600" y="4876802"/>
            <a:ext cx="5582587" cy="429717"/>
          </a:xfrm>
        </p:spPr>
        <p:txBody>
          <a:bodyPr>
            <a:noAutofit/>
          </a:bodyPr>
          <a:lstStyle/>
          <a:p>
            <a:pPr marL="0" indent="0">
              <a:buNone/>
            </a:pPr>
            <a:r>
              <a:rPr lang="en-US" altLang="en-US" sz="2000" dirty="0"/>
              <a:t>from by squaring the sample correlation coefficient.</a:t>
            </a:r>
            <a:endParaRPr lang="en-IN" sz="2000" dirty="0"/>
          </a:p>
        </p:txBody>
      </p:sp>
    </p:spTree>
    <p:extLst>
      <p:ext uri="{BB962C8B-B14F-4D97-AF65-F5344CB8AC3E}">
        <p14:creationId xmlns:p14="http://schemas.microsoft.com/office/powerpoint/2010/main" val="1418596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10AFA-D4EC-4BEA-AEB0-4D61096B7596}"/>
              </a:ext>
            </a:extLst>
          </p:cNvPr>
          <p:cNvSpPr>
            <a:spLocks noGrp="1"/>
          </p:cNvSpPr>
          <p:nvPr>
            <p:ph type="title"/>
          </p:nvPr>
        </p:nvSpPr>
        <p:spPr/>
        <p:txBody>
          <a:bodyPr/>
          <a:lstStyle/>
          <a:p>
            <a:r>
              <a:rPr lang="en-US" dirty="0"/>
              <a:t>14.3 Goodness-of-Fit Measures </a:t>
            </a:r>
            <a:r>
              <a:rPr lang="en-US" sz="1000" dirty="0"/>
              <a:t>10</a:t>
            </a:r>
            <a:endParaRPr lang="en-IN" dirty="0"/>
          </a:p>
        </p:txBody>
      </p:sp>
      <p:sp>
        <p:nvSpPr>
          <p:cNvPr id="3" name="Content Placeholder 2">
            <a:extLst>
              <a:ext uri="{FF2B5EF4-FFF2-40B4-BE49-F238E27FC236}">
                <a16:creationId xmlns:a16="http://schemas.microsoft.com/office/drawing/2014/main" id="{9562216A-EA80-49B7-903B-EC0C8A01B58C}"/>
              </a:ext>
            </a:extLst>
          </p:cNvPr>
          <p:cNvSpPr>
            <a:spLocks noGrp="1"/>
          </p:cNvSpPr>
          <p:nvPr>
            <p:ph idx="1"/>
          </p:nvPr>
        </p:nvSpPr>
        <p:spPr>
          <a:xfrm>
            <a:off x="457200" y="1600201"/>
            <a:ext cx="8229600" cy="483432"/>
          </a:xfrm>
        </p:spPr>
        <p:txBody>
          <a:bodyPr>
            <a:normAutofit/>
          </a:bodyPr>
          <a:lstStyle/>
          <a:p>
            <a:pPr>
              <a:lnSpc>
                <a:spcPct val="90000"/>
              </a:lnSpc>
            </a:pPr>
            <a:r>
              <a:rPr lang="en-US" sz="2400" dirty="0"/>
              <a:t>Example: introductory case with Excel.</a:t>
            </a:r>
            <a:endParaRPr lang="en-IN" sz="2400" dirty="0"/>
          </a:p>
        </p:txBody>
      </p:sp>
      <p:graphicFrame>
        <p:nvGraphicFramePr>
          <p:cNvPr id="6" name="Table 5">
            <a:extLst>
              <a:ext uri="{FF2B5EF4-FFF2-40B4-BE49-F238E27FC236}">
                <a16:creationId xmlns:a16="http://schemas.microsoft.com/office/drawing/2014/main" id="{8A9ABAD2-E9BC-48D6-8B52-7C280E3FA9E8}"/>
              </a:ext>
            </a:extLst>
          </p:cNvPr>
          <p:cNvGraphicFramePr>
            <a:graphicFrameLocks noGrp="1"/>
          </p:cNvGraphicFramePr>
          <p:nvPr>
            <p:extLst>
              <p:ext uri="{D42A27DB-BD31-4B8C-83A1-F6EECF244321}">
                <p14:modId xmlns:p14="http://schemas.microsoft.com/office/powerpoint/2010/main" val="1940444776"/>
              </p:ext>
            </p:extLst>
          </p:nvPr>
        </p:nvGraphicFramePr>
        <p:xfrm>
          <a:off x="515112" y="2545080"/>
          <a:ext cx="8113776" cy="2194560"/>
        </p:xfrm>
        <a:graphic>
          <a:graphicData uri="http://schemas.openxmlformats.org/drawingml/2006/table">
            <a:tbl>
              <a:tblPr firstRow="1" bandRow="1">
                <a:tableStyleId>{5C22544A-7EE6-4342-B048-85BDC9FD1C3A}</a:tableStyleId>
              </a:tblPr>
              <a:tblGrid>
                <a:gridCol w="3142488">
                  <a:extLst>
                    <a:ext uri="{9D8B030D-6E8A-4147-A177-3AD203B41FA5}">
                      <a16:colId xmlns:a16="http://schemas.microsoft.com/office/drawing/2014/main" val="3634195038"/>
                    </a:ext>
                  </a:extLst>
                </a:gridCol>
                <a:gridCol w="1295400">
                  <a:extLst>
                    <a:ext uri="{9D8B030D-6E8A-4147-A177-3AD203B41FA5}">
                      <a16:colId xmlns:a16="http://schemas.microsoft.com/office/drawing/2014/main" val="1248173021"/>
                    </a:ext>
                  </a:extLst>
                </a:gridCol>
                <a:gridCol w="3675888">
                  <a:extLst>
                    <a:ext uri="{9D8B030D-6E8A-4147-A177-3AD203B41FA5}">
                      <a16:colId xmlns:a16="http://schemas.microsoft.com/office/drawing/2014/main" val="3838551237"/>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t>Regression Statistics</a:t>
                      </a:r>
                    </a:p>
                  </a:txBody>
                  <a:tcPr marL="121706" marR="121706"/>
                </a:tc>
                <a:tc>
                  <a:txBody>
                    <a:bodyPr/>
                    <a:lstStyle/>
                    <a:p>
                      <a:endParaRPr lang="en-IN" dirty="0"/>
                    </a:p>
                  </a:txBody>
                  <a:tcPr marL="121706" marR="121706"/>
                </a:tc>
                <a:tc>
                  <a:txBody>
                    <a:bodyPr/>
                    <a:lstStyle/>
                    <a:p>
                      <a:endParaRPr lang="en-IN" dirty="0"/>
                    </a:p>
                  </a:txBody>
                  <a:tcPr marL="121706" marR="121706"/>
                </a:tc>
                <a:extLst>
                  <a:ext uri="{0D108BD9-81ED-4DB2-BD59-A6C34878D82A}">
                    <a16:rowId xmlns:a16="http://schemas.microsoft.com/office/drawing/2014/main" val="4228097586"/>
                  </a:ext>
                </a:extLst>
              </a:tr>
              <a:tr h="0">
                <a:tc>
                  <a:txBody>
                    <a:bodyPr/>
                    <a:lstStyle/>
                    <a:p>
                      <a:r>
                        <a:rPr lang="en-IN" dirty="0"/>
                        <a:t>Multiple R</a:t>
                      </a:r>
                    </a:p>
                  </a:txBody>
                  <a:tcPr marL="121706" marR="121706"/>
                </a:tc>
                <a:tc>
                  <a:txBody>
                    <a:bodyPr/>
                    <a:lstStyle/>
                    <a:p>
                      <a:r>
                        <a:rPr lang="en-IN" dirty="0"/>
                        <a:t>0.8676</a:t>
                      </a:r>
                    </a:p>
                  </a:txBody>
                  <a:tcPr marL="121706" marR="121706"/>
                </a:tc>
                <a:tc>
                  <a:txBody>
                    <a:bodyPr/>
                    <a:lstStyle/>
                    <a:p>
                      <a:endParaRPr lang="en-IN"/>
                    </a:p>
                  </a:txBody>
                  <a:tcPr marL="121706" marR="121706"/>
                </a:tc>
                <a:extLst>
                  <a:ext uri="{0D108BD9-81ED-4DB2-BD59-A6C34878D82A}">
                    <a16:rowId xmlns:a16="http://schemas.microsoft.com/office/drawing/2014/main" val="2272941342"/>
                  </a:ext>
                </a:extLst>
              </a:tr>
              <a:tr h="0">
                <a:tc>
                  <a:txBody>
                    <a:bodyPr/>
                    <a:lstStyle/>
                    <a:p>
                      <a:r>
                        <a:rPr lang="en-IN" dirty="0"/>
                        <a:t>R Square</a:t>
                      </a:r>
                    </a:p>
                  </a:txBody>
                  <a:tcPr marL="121706" marR="121706"/>
                </a:tc>
                <a:tc>
                  <a:txBody>
                    <a:bodyPr/>
                    <a:lstStyle/>
                    <a:p>
                      <a:r>
                        <a:rPr lang="en-IN" dirty="0"/>
                        <a:t>0.7527</a:t>
                      </a:r>
                    </a:p>
                  </a:txBody>
                  <a:tcPr marL="121706" marR="121706"/>
                </a:tc>
                <a:tc>
                  <a:txBody>
                    <a:bodyPr/>
                    <a:lstStyle/>
                    <a:p>
                      <a:endParaRPr lang="en-IN" dirty="0"/>
                    </a:p>
                  </a:txBody>
                  <a:tcPr marL="121706" marR="121706"/>
                </a:tc>
                <a:extLst>
                  <a:ext uri="{0D108BD9-81ED-4DB2-BD59-A6C34878D82A}">
                    <a16:rowId xmlns:a16="http://schemas.microsoft.com/office/drawing/2014/main" val="3543391742"/>
                  </a:ext>
                </a:extLst>
              </a:tr>
              <a:tr h="0">
                <a:tc>
                  <a:txBody>
                    <a:bodyPr/>
                    <a:lstStyle/>
                    <a:p>
                      <a:r>
                        <a:rPr lang="en-IN" dirty="0"/>
                        <a:t>Adjusted R Square</a:t>
                      </a:r>
                    </a:p>
                  </a:txBody>
                  <a:tcPr marL="121706" marR="121706"/>
                </a:tc>
                <a:tc>
                  <a:txBody>
                    <a:bodyPr/>
                    <a:lstStyle/>
                    <a:p>
                      <a:r>
                        <a:rPr lang="en-IN" dirty="0"/>
                        <a:t>0.7312</a:t>
                      </a:r>
                    </a:p>
                  </a:txBody>
                  <a:tcPr marL="121706" marR="121706"/>
                </a:tc>
                <a:tc>
                  <a:txBody>
                    <a:bodyPr/>
                    <a:lstStyle/>
                    <a:p>
                      <a:endParaRPr lang="en-IN" dirty="0"/>
                    </a:p>
                  </a:txBody>
                  <a:tcPr marL="121706" marR="121706"/>
                </a:tc>
                <a:extLst>
                  <a:ext uri="{0D108BD9-81ED-4DB2-BD59-A6C34878D82A}">
                    <a16:rowId xmlns:a16="http://schemas.microsoft.com/office/drawing/2014/main" val="20466730"/>
                  </a:ext>
                </a:extLst>
              </a:tr>
              <a:tr h="0">
                <a:tc>
                  <a:txBody>
                    <a:bodyPr/>
                    <a:lstStyle/>
                    <a:p>
                      <a:r>
                        <a:rPr lang="en-IN" dirty="0"/>
                        <a:t>Standard Error</a:t>
                      </a:r>
                    </a:p>
                  </a:txBody>
                  <a:tcPr marL="121706" marR="121706"/>
                </a:tc>
                <a:tc>
                  <a:txBody>
                    <a:bodyPr/>
                    <a:lstStyle/>
                    <a:p>
                      <a:r>
                        <a:rPr lang="en-IN" dirty="0"/>
                        <a:t>64.6098</a:t>
                      </a:r>
                    </a:p>
                  </a:txBody>
                  <a:tcPr marL="121706" marR="121706"/>
                </a:tc>
                <a:tc>
                  <a:txBody>
                    <a:bodyPr/>
                    <a:lstStyle/>
                    <a:p>
                      <a:endParaRPr lang="en-IN" dirty="0"/>
                    </a:p>
                  </a:txBody>
                  <a:tcPr marL="121706" marR="121706"/>
                </a:tc>
                <a:extLst>
                  <a:ext uri="{0D108BD9-81ED-4DB2-BD59-A6C34878D82A}">
                    <a16:rowId xmlns:a16="http://schemas.microsoft.com/office/drawing/2014/main" val="2383225225"/>
                  </a:ext>
                </a:extLst>
              </a:tr>
              <a:tr h="0">
                <a:tc>
                  <a:txBody>
                    <a:bodyPr/>
                    <a:lstStyle/>
                    <a:p>
                      <a:r>
                        <a:rPr lang="en-IN" dirty="0"/>
                        <a:t>Observations</a:t>
                      </a:r>
                    </a:p>
                  </a:txBody>
                  <a:tcPr marL="121706" marR="121706"/>
                </a:tc>
                <a:tc>
                  <a:txBody>
                    <a:bodyPr/>
                    <a:lstStyle/>
                    <a:p>
                      <a:r>
                        <a:rPr lang="en-IN" sz="1800" b="0" i="0" u="none" strike="noStrike" kern="1200" baseline="0" dirty="0">
                          <a:solidFill>
                            <a:schemeClr val="dk1"/>
                          </a:solidFill>
                          <a:latin typeface="+mn-lt"/>
                          <a:ea typeface="+mn-ea"/>
                          <a:cs typeface="+mn-cs"/>
                        </a:rPr>
                        <a:t>26</a:t>
                      </a:r>
                      <a:endParaRPr lang="en-IN" dirty="0"/>
                    </a:p>
                  </a:txBody>
                  <a:tcPr marL="121706" marR="121706"/>
                </a:tc>
                <a:tc>
                  <a:txBody>
                    <a:bodyPr/>
                    <a:lstStyle/>
                    <a:p>
                      <a:endParaRPr lang="en-IN" dirty="0"/>
                    </a:p>
                  </a:txBody>
                  <a:tcPr marL="121706" marR="121706"/>
                </a:tc>
                <a:extLst>
                  <a:ext uri="{0D108BD9-81ED-4DB2-BD59-A6C34878D82A}">
                    <a16:rowId xmlns:a16="http://schemas.microsoft.com/office/drawing/2014/main" val="831878355"/>
                  </a:ext>
                </a:extLst>
              </a:tr>
            </a:tbl>
          </a:graphicData>
        </a:graphic>
      </p:graphicFrame>
    </p:spTree>
    <p:extLst>
      <p:ext uri="{BB962C8B-B14F-4D97-AF65-F5344CB8AC3E}">
        <p14:creationId xmlns:p14="http://schemas.microsoft.com/office/powerpoint/2010/main" val="26678465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10AFA-D4EC-4BEA-AEB0-4D61096B7596}"/>
              </a:ext>
            </a:extLst>
          </p:cNvPr>
          <p:cNvSpPr>
            <a:spLocks noGrp="1"/>
          </p:cNvSpPr>
          <p:nvPr>
            <p:ph type="title"/>
          </p:nvPr>
        </p:nvSpPr>
        <p:spPr/>
        <p:txBody>
          <a:bodyPr/>
          <a:lstStyle/>
          <a:p>
            <a:r>
              <a:rPr lang="en-US" dirty="0"/>
              <a:t>14.3 Goodness-of-Fit Measures </a:t>
            </a:r>
            <a:r>
              <a:rPr lang="en-US" sz="1000" dirty="0"/>
              <a:t>11</a:t>
            </a:r>
            <a:endParaRPr lang="en-IN" dirty="0"/>
          </a:p>
        </p:txBody>
      </p:sp>
      <p:graphicFrame>
        <p:nvGraphicFramePr>
          <p:cNvPr id="7" name="Table 11">
            <a:extLst>
              <a:ext uri="{FF2B5EF4-FFF2-40B4-BE49-F238E27FC236}">
                <a16:creationId xmlns:a16="http://schemas.microsoft.com/office/drawing/2014/main" id="{67FC719E-A602-4F6B-B436-2C532E037BF8}"/>
              </a:ext>
            </a:extLst>
          </p:cNvPr>
          <p:cNvGraphicFramePr>
            <a:graphicFrameLocks noGrp="1"/>
          </p:cNvGraphicFramePr>
          <p:nvPr>
            <p:extLst>
              <p:ext uri="{D42A27DB-BD31-4B8C-83A1-F6EECF244321}">
                <p14:modId xmlns:p14="http://schemas.microsoft.com/office/powerpoint/2010/main" val="3258845941"/>
              </p:ext>
            </p:extLst>
          </p:nvPr>
        </p:nvGraphicFramePr>
        <p:xfrm>
          <a:off x="573024" y="1524000"/>
          <a:ext cx="8113776" cy="1854200"/>
        </p:xfrm>
        <a:graphic>
          <a:graphicData uri="http://schemas.openxmlformats.org/drawingml/2006/table">
            <a:tbl>
              <a:tblPr firstRow="1" bandRow="1">
                <a:tableStyleId>{5C22544A-7EE6-4342-B048-85BDC9FD1C3A}</a:tableStyleId>
              </a:tblPr>
              <a:tblGrid>
                <a:gridCol w="1484376">
                  <a:extLst>
                    <a:ext uri="{9D8B030D-6E8A-4147-A177-3AD203B41FA5}">
                      <a16:colId xmlns:a16="http://schemas.microsoft.com/office/drawing/2014/main" val="3186174823"/>
                    </a:ext>
                  </a:extLst>
                </a:gridCol>
                <a:gridCol w="914400">
                  <a:extLst>
                    <a:ext uri="{9D8B030D-6E8A-4147-A177-3AD203B41FA5}">
                      <a16:colId xmlns:a16="http://schemas.microsoft.com/office/drawing/2014/main" val="2694300437"/>
                    </a:ext>
                  </a:extLst>
                </a:gridCol>
                <a:gridCol w="1371600">
                  <a:extLst>
                    <a:ext uri="{9D8B030D-6E8A-4147-A177-3AD203B41FA5}">
                      <a16:colId xmlns:a16="http://schemas.microsoft.com/office/drawing/2014/main" val="688602936"/>
                    </a:ext>
                  </a:extLst>
                </a:gridCol>
                <a:gridCol w="1371600">
                  <a:extLst>
                    <a:ext uri="{9D8B030D-6E8A-4147-A177-3AD203B41FA5}">
                      <a16:colId xmlns:a16="http://schemas.microsoft.com/office/drawing/2014/main" val="433118786"/>
                    </a:ext>
                  </a:extLst>
                </a:gridCol>
                <a:gridCol w="1295400">
                  <a:extLst>
                    <a:ext uri="{9D8B030D-6E8A-4147-A177-3AD203B41FA5}">
                      <a16:colId xmlns:a16="http://schemas.microsoft.com/office/drawing/2014/main" val="151684906"/>
                    </a:ext>
                  </a:extLst>
                </a:gridCol>
                <a:gridCol w="1676400">
                  <a:extLst>
                    <a:ext uri="{9D8B030D-6E8A-4147-A177-3AD203B41FA5}">
                      <a16:colId xmlns:a16="http://schemas.microsoft.com/office/drawing/2014/main" val="626616383"/>
                    </a:ext>
                  </a:extLst>
                </a:gridCol>
              </a:tblGrid>
              <a:tr h="370840">
                <a:tc>
                  <a:txBody>
                    <a:bodyPr/>
                    <a:lstStyle/>
                    <a:p>
                      <a:pPr algn="ctr"/>
                      <a:r>
                        <a:rPr lang="en-IN" dirty="0"/>
                        <a:t>ANOVA</a:t>
                      </a:r>
                    </a:p>
                  </a:txBody>
                  <a:tcPr marL="121706" marR="121706"/>
                </a:tc>
                <a:tc>
                  <a:txBody>
                    <a:bodyPr/>
                    <a:lstStyle/>
                    <a:p>
                      <a:pPr algn="ctr"/>
                      <a:endParaRPr lang="en-IN" dirty="0"/>
                    </a:p>
                  </a:txBody>
                  <a:tcPr marL="121706" marR="121706"/>
                </a:tc>
                <a:tc>
                  <a:txBody>
                    <a:bodyPr/>
                    <a:lstStyle/>
                    <a:p>
                      <a:pPr algn="ctr"/>
                      <a:endParaRPr lang="en-IN" dirty="0"/>
                    </a:p>
                  </a:txBody>
                  <a:tcPr marL="121706" marR="121706"/>
                </a:tc>
                <a:tc>
                  <a:txBody>
                    <a:bodyPr/>
                    <a:lstStyle/>
                    <a:p>
                      <a:pPr algn="ctr"/>
                      <a:endParaRPr lang="en-IN" dirty="0"/>
                    </a:p>
                  </a:txBody>
                  <a:tcPr marL="121706" marR="121706"/>
                </a:tc>
                <a:tc>
                  <a:txBody>
                    <a:bodyPr/>
                    <a:lstStyle/>
                    <a:p>
                      <a:pPr algn="ctr"/>
                      <a:endParaRPr lang="en-IN" dirty="0"/>
                    </a:p>
                  </a:txBody>
                  <a:tcPr marL="121706" marR="121706"/>
                </a:tc>
                <a:tc>
                  <a:txBody>
                    <a:bodyPr/>
                    <a:lstStyle/>
                    <a:p>
                      <a:pPr algn="ctr"/>
                      <a:endParaRPr lang="en-IN" dirty="0"/>
                    </a:p>
                  </a:txBody>
                  <a:tcPr marL="121706" marR="121706"/>
                </a:tc>
                <a:extLst>
                  <a:ext uri="{0D108BD9-81ED-4DB2-BD59-A6C34878D82A}">
                    <a16:rowId xmlns:a16="http://schemas.microsoft.com/office/drawing/2014/main" val="3859182516"/>
                  </a:ext>
                </a:extLst>
              </a:tr>
              <a:tr h="370840">
                <a:tc>
                  <a:txBody>
                    <a:bodyPr/>
                    <a:lstStyle/>
                    <a:p>
                      <a:pPr algn="ctr"/>
                      <a:endParaRPr lang="en-IN" dirty="0">
                        <a:solidFill>
                          <a:schemeClr val="bg1"/>
                        </a:solidFill>
                      </a:endParaRPr>
                    </a:p>
                  </a:txBody>
                  <a:tcPr marL="121706" marR="121706">
                    <a:solidFill>
                      <a:schemeClr val="accent1"/>
                    </a:solidFill>
                  </a:tcPr>
                </a:tc>
                <a:tc>
                  <a:txBody>
                    <a:bodyPr/>
                    <a:lstStyle/>
                    <a:p>
                      <a:pPr algn="ctr"/>
                      <a:r>
                        <a:rPr lang="en-IN" sz="1800" b="1" i="1" u="none" strike="noStrike" kern="1200" baseline="0" dirty="0">
                          <a:solidFill>
                            <a:schemeClr val="bg1"/>
                          </a:solidFill>
                          <a:latin typeface="+mn-lt"/>
                          <a:ea typeface="+mn-ea"/>
                          <a:cs typeface="+mn-cs"/>
                        </a:rPr>
                        <a:t>df </a:t>
                      </a:r>
                      <a:endParaRPr lang="en-IN" dirty="0">
                        <a:solidFill>
                          <a:schemeClr val="bg1"/>
                        </a:solidFill>
                      </a:endParaRPr>
                    </a:p>
                  </a:txBody>
                  <a:tcPr marL="121706" marR="121706">
                    <a:solidFill>
                      <a:schemeClr val="accent1"/>
                    </a:solidFill>
                  </a:tcPr>
                </a:tc>
                <a:tc>
                  <a:txBody>
                    <a:bodyPr/>
                    <a:lstStyle/>
                    <a:p>
                      <a:pPr algn="ctr"/>
                      <a:r>
                        <a:rPr lang="en-IN" sz="1800" b="1" i="1" u="none" strike="noStrike" kern="1200" baseline="0" dirty="0">
                          <a:solidFill>
                            <a:schemeClr val="bg1"/>
                          </a:solidFill>
                          <a:latin typeface="+mn-lt"/>
                          <a:ea typeface="+mn-ea"/>
                          <a:cs typeface="+mn-cs"/>
                        </a:rPr>
                        <a:t>SS</a:t>
                      </a:r>
                      <a:endParaRPr lang="en-IN" dirty="0">
                        <a:solidFill>
                          <a:schemeClr val="bg1"/>
                        </a:solidFill>
                      </a:endParaRPr>
                    </a:p>
                  </a:txBody>
                  <a:tcPr marL="121706" marR="121706">
                    <a:solidFill>
                      <a:schemeClr val="accent1"/>
                    </a:solidFill>
                  </a:tcPr>
                </a:tc>
                <a:tc>
                  <a:txBody>
                    <a:bodyPr/>
                    <a:lstStyle/>
                    <a:p>
                      <a:pPr algn="ctr"/>
                      <a:r>
                        <a:rPr lang="en-IN" b="1" i="1" dirty="0">
                          <a:solidFill>
                            <a:schemeClr val="bg1"/>
                          </a:solidFill>
                        </a:rPr>
                        <a:t>MS</a:t>
                      </a:r>
                    </a:p>
                  </a:txBody>
                  <a:tcPr marL="121706" marR="121706">
                    <a:solidFill>
                      <a:schemeClr val="accent1"/>
                    </a:solidFill>
                  </a:tcPr>
                </a:tc>
                <a:tc>
                  <a:txBody>
                    <a:bodyPr/>
                    <a:lstStyle/>
                    <a:p>
                      <a:pPr algn="ctr"/>
                      <a:r>
                        <a:rPr lang="en-IN" b="1" i="1" dirty="0">
                          <a:solidFill>
                            <a:schemeClr val="bg1"/>
                          </a:solidFill>
                        </a:rPr>
                        <a:t>F</a:t>
                      </a:r>
                    </a:p>
                  </a:txBody>
                  <a:tcPr marL="121706" marR="121706">
                    <a:solidFill>
                      <a:schemeClr val="accent1"/>
                    </a:solidFill>
                  </a:tcPr>
                </a:tc>
                <a:tc>
                  <a:txBody>
                    <a:bodyPr/>
                    <a:lstStyle/>
                    <a:p>
                      <a:pPr algn="ctr"/>
                      <a:r>
                        <a:rPr lang="en-IN" b="1" i="1" dirty="0">
                          <a:solidFill>
                            <a:schemeClr val="bg1"/>
                          </a:solidFill>
                        </a:rPr>
                        <a:t>Significance F</a:t>
                      </a:r>
                    </a:p>
                  </a:txBody>
                  <a:tcPr marL="121706" marR="121706">
                    <a:solidFill>
                      <a:schemeClr val="accent1"/>
                    </a:solidFill>
                  </a:tcPr>
                </a:tc>
                <a:extLst>
                  <a:ext uri="{0D108BD9-81ED-4DB2-BD59-A6C34878D82A}">
                    <a16:rowId xmlns:a16="http://schemas.microsoft.com/office/drawing/2014/main" val="1998298649"/>
                  </a:ext>
                </a:extLst>
              </a:tr>
              <a:tr h="370840">
                <a:tc>
                  <a:txBody>
                    <a:bodyPr/>
                    <a:lstStyle/>
                    <a:p>
                      <a:pPr algn="l"/>
                      <a:r>
                        <a:rPr lang="en-IN" dirty="0"/>
                        <a:t>Regression</a:t>
                      </a:r>
                    </a:p>
                  </a:txBody>
                  <a:tcPr marL="121706" marR="121706"/>
                </a:tc>
                <a:tc>
                  <a:txBody>
                    <a:bodyPr/>
                    <a:lstStyle/>
                    <a:p>
                      <a:pPr algn="ctr"/>
                      <a:r>
                        <a:rPr lang="en-US" dirty="0"/>
                        <a:t>2</a:t>
                      </a:r>
                      <a:endParaRPr lang="en-IN" dirty="0"/>
                    </a:p>
                  </a:txBody>
                  <a:tcPr marL="121706" marR="121706"/>
                </a:tc>
                <a:tc>
                  <a:txBody>
                    <a:bodyPr/>
                    <a:lstStyle/>
                    <a:p>
                      <a:pPr algn="ctr"/>
                      <a:r>
                        <a:rPr lang="en-IN" dirty="0"/>
                        <a:t>292170.77</a:t>
                      </a:r>
                    </a:p>
                  </a:txBody>
                  <a:tcPr marL="121706" marR="121706"/>
                </a:tc>
                <a:tc>
                  <a:txBody>
                    <a:bodyPr/>
                    <a:lstStyle/>
                    <a:p>
                      <a:pPr algn="ctr"/>
                      <a:r>
                        <a:rPr lang="en-IN" dirty="0"/>
                        <a:t>146085.39</a:t>
                      </a:r>
                    </a:p>
                  </a:txBody>
                  <a:tcPr marL="121706" marR="121706"/>
                </a:tc>
                <a:tc>
                  <a:txBody>
                    <a:bodyPr/>
                    <a:lstStyle/>
                    <a:p>
                      <a:pPr algn="ctr"/>
                      <a:r>
                        <a:rPr lang="en-IN" dirty="0"/>
                        <a:t>34.9954</a:t>
                      </a:r>
                    </a:p>
                  </a:txBody>
                  <a:tcPr marL="121706" marR="121706"/>
                </a:tc>
                <a:tc>
                  <a:txBody>
                    <a:bodyPr/>
                    <a:lstStyle/>
                    <a:p>
                      <a:pPr algn="ctr"/>
                      <a:r>
                        <a:rPr lang="en-IN" dirty="0"/>
                        <a:t>1.05E-07</a:t>
                      </a:r>
                    </a:p>
                  </a:txBody>
                  <a:tcPr marL="121706" marR="121706"/>
                </a:tc>
                <a:extLst>
                  <a:ext uri="{0D108BD9-81ED-4DB2-BD59-A6C34878D82A}">
                    <a16:rowId xmlns:a16="http://schemas.microsoft.com/office/drawing/2014/main" val="2699158774"/>
                  </a:ext>
                </a:extLst>
              </a:tr>
              <a:tr h="370840">
                <a:tc>
                  <a:txBody>
                    <a:bodyPr/>
                    <a:lstStyle/>
                    <a:p>
                      <a:pPr algn="l"/>
                      <a:r>
                        <a:rPr lang="en-IN" dirty="0"/>
                        <a:t>Residual</a:t>
                      </a:r>
                    </a:p>
                  </a:txBody>
                  <a:tcPr marL="121706" marR="121706"/>
                </a:tc>
                <a:tc>
                  <a:txBody>
                    <a:bodyPr/>
                    <a:lstStyle/>
                    <a:p>
                      <a:pPr algn="ctr"/>
                      <a:r>
                        <a:rPr lang="en-US" dirty="0"/>
                        <a:t>23</a:t>
                      </a:r>
                      <a:endParaRPr lang="en-IN" dirty="0"/>
                    </a:p>
                  </a:txBody>
                  <a:tcPr marL="121706" marR="121706"/>
                </a:tc>
                <a:tc>
                  <a:txBody>
                    <a:bodyPr/>
                    <a:lstStyle/>
                    <a:p>
                      <a:pPr algn="ctr"/>
                      <a:r>
                        <a:rPr lang="en-IN" dirty="0"/>
                        <a:t>96011.69</a:t>
                      </a:r>
                    </a:p>
                  </a:txBody>
                  <a:tcPr marL="121706" marR="121706"/>
                </a:tc>
                <a:tc>
                  <a:txBody>
                    <a:bodyPr/>
                    <a:lstStyle/>
                    <a:p>
                      <a:pPr algn="ctr"/>
                      <a:r>
                        <a:rPr lang="en-IN" dirty="0"/>
                        <a:t>4174.42</a:t>
                      </a:r>
                    </a:p>
                  </a:txBody>
                  <a:tcPr marL="121706" marR="121706"/>
                </a:tc>
                <a:tc>
                  <a:txBody>
                    <a:bodyPr/>
                    <a:lstStyle/>
                    <a:p>
                      <a:pPr algn="ctr"/>
                      <a:endParaRPr lang="en-IN" dirty="0"/>
                    </a:p>
                  </a:txBody>
                  <a:tcPr marL="121706" marR="121706"/>
                </a:tc>
                <a:tc>
                  <a:txBody>
                    <a:bodyPr/>
                    <a:lstStyle/>
                    <a:p>
                      <a:pPr algn="ctr"/>
                      <a:endParaRPr lang="en-IN" dirty="0"/>
                    </a:p>
                  </a:txBody>
                  <a:tcPr marL="121706" marR="121706"/>
                </a:tc>
                <a:extLst>
                  <a:ext uri="{0D108BD9-81ED-4DB2-BD59-A6C34878D82A}">
                    <a16:rowId xmlns:a16="http://schemas.microsoft.com/office/drawing/2014/main" val="1575514401"/>
                  </a:ext>
                </a:extLst>
              </a:tr>
              <a:tr h="370840">
                <a:tc>
                  <a:txBody>
                    <a:bodyPr/>
                    <a:lstStyle/>
                    <a:p>
                      <a:pPr algn="l"/>
                      <a:r>
                        <a:rPr lang="en-IN" dirty="0"/>
                        <a:t>Total</a:t>
                      </a:r>
                    </a:p>
                  </a:txBody>
                  <a:tcPr marL="121706" marR="121706"/>
                </a:tc>
                <a:tc>
                  <a:txBody>
                    <a:bodyPr/>
                    <a:lstStyle/>
                    <a:p>
                      <a:pPr algn="ctr"/>
                      <a:r>
                        <a:rPr lang="en-US" dirty="0"/>
                        <a:t>25</a:t>
                      </a:r>
                      <a:endParaRPr lang="en-IN" dirty="0"/>
                    </a:p>
                  </a:txBody>
                  <a:tcPr marL="121706" marR="121706"/>
                </a:tc>
                <a:tc>
                  <a:txBody>
                    <a:bodyPr/>
                    <a:lstStyle/>
                    <a:p>
                      <a:pPr algn="ctr"/>
                      <a:r>
                        <a:rPr lang="en-IN" dirty="0"/>
                        <a:t>388182.46</a:t>
                      </a:r>
                    </a:p>
                  </a:txBody>
                  <a:tcPr marL="121706" marR="121706"/>
                </a:tc>
                <a:tc>
                  <a:txBody>
                    <a:bodyPr/>
                    <a:lstStyle/>
                    <a:p>
                      <a:pPr algn="ctr"/>
                      <a:endParaRPr lang="en-IN"/>
                    </a:p>
                  </a:txBody>
                  <a:tcPr marL="121706" marR="121706"/>
                </a:tc>
                <a:tc>
                  <a:txBody>
                    <a:bodyPr/>
                    <a:lstStyle/>
                    <a:p>
                      <a:pPr algn="ctr"/>
                      <a:endParaRPr lang="en-IN"/>
                    </a:p>
                  </a:txBody>
                  <a:tcPr marL="121706" marR="121706"/>
                </a:tc>
                <a:tc>
                  <a:txBody>
                    <a:bodyPr/>
                    <a:lstStyle/>
                    <a:p>
                      <a:pPr algn="ctr"/>
                      <a:endParaRPr lang="en-IN" dirty="0"/>
                    </a:p>
                  </a:txBody>
                  <a:tcPr marL="121706" marR="121706"/>
                </a:tc>
                <a:extLst>
                  <a:ext uri="{0D108BD9-81ED-4DB2-BD59-A6C34878D82A}">
                    <a16:rowId xmlns:a16="http://schemas.microsoft.com/office/drawing/2014/main" val="3212898924"/>
                  </a:ext>
                </a:extLst>
              </a:tr>
            </a:tbl>
          </a:graphicData>
        </a:graphic>
      </p:graphicFrame>
      <p:graphicFrame>
        <p:nvGraphicFramePr>
          <p:cNvPr id="8" name="Table 7">
            <a:extLst>
              <a:ext uri="{FF2B5EF4-FFF2-40B4-BE49-F238E27FC236}">
                <a16:creationId xmlns:a16="http://schemas.microsoft.com/office/drawing/2014/main" id="{0EFAF7F7-55EE-4514-AE79-49E78AAE02E3}"/>
              </a:ext>
            </a:extLst>
          </p:cNvPr>
          <p:cNvGraphicFramePr>
            <a:graphicFrameLocks noGrp="1"/>
          </p:cNvGraphicFramePr>
          <p:nvPr>
            <p:extLst>
              <p:ext uri="{D42A27DB-BD31-4B8C-83A1-F6EECF244321}">
                <p14:modId xmlns:p14="http://schemas.microsoft.com/office/powerpoint/2010/main" val="402458849"/>
              </p:ext>
            </p:extLst>
          </p:nvPr>
        </p:nvGraphicFramePr>
        <p:xfrm>
          <a:off x="573024" y="3527425"/>
          <a:ext cx="8113776" cy="2021840"/>
        </p:xfrm>
        <a:graphic>
          <a:graphicData uri="http://schemas.openxmlformats.org/drawingml/2006/table">
            <a:tbl>
              <a:tblPr firstRow="1" bandRow="1">
                <a:tableStyleId>{5C22544A-7EE6-4342-B048-85BDC9FD1C3A}</a:tableStyleId>
              </a:tblPr>
              <a:tblGrid>
                <a:gridCol w="1179576">
                  <a:extLst>
                    <a:ext uri="{9D8B030D-6E8A-4147-A177-3AD203B41FA5}">
                      <a16:colId xmlns:a16="http://schemas.microsoft.com/office/drawing/2014/main" val="3186174823"/>
                    </a:ext>
                  </a:extLst>
                </a:gridCol>
                <a:gridCol w="1447800">
                  <a:extLst>
                    <a:ext uri="{9D8B030D-6E8A-4147-A177-3AD203B41FA5}">
                      <a16:colId xmlns:a16="http://schemas.microsoft.com/office/drawing/2014/main" val="2694300437"/>
                    </a:ext>
                  </a:extLst>
                </a:gridCol>
                <a:gridCol w="1295400">
                  <a:extLst>
                    <a:ext uri="{9D8B030D-6E8A-4147-A177-3AD203B41FA5}">
                      <a16:colId xmlns:a16="http://schemas.microsoft.com/office/drawing/2014/main" val="688602936"/>
                    </a:ext>
                  </a:extLst>
                </a:gridCol>
                <a:gridCol w="1066800">
                  <a:extLst>
                    <a:ext uri="{9D8B030D-6E8A-4147-A177-3AD203B41FA5}">
                      <a16:colId xmlns:a16="http://schemas.microsoft.com/office/drawing/2014/main" val="433118786"/>
                    </a:ext>
                  </a:extLst>
                </a:gridCol>
                <a:gridCol w="1143000">
                  <a:extLst>
                    <a:ext uri="{9D8B030D-6E8A-4147-A177-3AD203B41FA5}">
                      <a16:colId xmlns:a16="http://schemas.microsoft.com/office/drawing/2014/main" val="151684906"/>
                    </a:ext>
                  </a:extLst>
                </a:gridCol>
                <a:gridCol w="1066800">
                  <a:extLst>
                    <a:ext uri="{9D8B030D-6E8A-4147-A177-3AD203B41FA5}">
                      <a16:colId xmlns:a16="http://schemas.microsoft.com/office/drawing/2014/main" val="626616383"/>
                    </a:ext>
                  </a:extLst>
                </a:gridCol>
                <a:gridCol w="914400">
                  <a:extLst>
                    <a:ext uri="{9D8B030D-6E8A-4147-A177-3AD203B41FA5}">
                      <a16:colId xmlns:a16="http://schemas.microsoft.com/office/drawing/2014/main" val="583680162"/>
                    </a:ext>
                  </a:extLst>
                </a:gridCol>
              </a:tblGrid>
              <a:tr h="370840">
                <a:tc>
                  <a:txBody>
                    <a:bodyPr/>
                    <a:lstStyle/>
                    <a:p>
                      <a:pPr algn="ctr"/>
                      <a:endParaRPr lang="en-IN" i="1" dirty="0"/>
                    </a:p>
                  </a:txBody>
                  <a:tcPr marL="121706" marR="121706" anchor="b"/>
                </a:tc>
                <a:tc>
                  <a:txBody>
                    <a:bodyPr/>
                    <a:lstStyle/>
                    <a:p>
                      <a:pPr algn="ctr"/>
                      <a:r>
                        <a:rPr lang="en-IN" i="1" dirty="0"/>
                        <a:t>Coefficients</a:t>
                      </a:r>
                    </a:p>
                  </a:txBody>
                  <a:tcPr marL="121706" marR="121706" anchor="b"/>
                </a:tc>
                <a:tc>
                  <a:txBody>
                    <a:bodyPr/>
                    <a:lstStyle/>
                    <a:p>
                      <a:pPr algn="ctr"/>
                      <a:r>
                        <a:rPr lang="en-IN" i="1" dirty="0"/>
                        <a:t>Standard</a:t>
                      </a:r>
                    </a:p>
                    <a:p>
                      <a:pPr algn="ctr"/>
                      <a:r>
                        <a:rPr lang="en-IN" i="1" dirty="0"/>
                        <a:t>Error</a:t>
                      </a:r>
                    </a:p>
                  </a:txBody>
                  <a:tcPr marL="121706" marR="121706" anchor="b"/>
                </a:tc>
                <a:tc>
                  <a:txBody>
                    <a:bodyPr/>
                    <a:lstStyle/>
                    <a:p>
                      <a:pPr algn="ctr"/>
                      <a:r>
                        <a:rPr lang="en-IN" i="1" dirty="0"/>
                        <a:t>t Stat</a:t>
                      </a:r>
                    </a:p>
                  </a:txBody>
                  <a:tcPr marL="121706" marR="121706" anchor="b"/>
                </a:tc>
                <a:tc>
                  <a:txBody>
                    <a:bodyPr/>
                    <a:lstStyle/>
                    <a:p>
                      <a:pPr algn="ctr"/>
                      <a:r>
                        <a:rPr lang="en-IN" i="1" dirty="0"/>
                        <a:t>p-Value</a:t>
                      </a:r>
                    </a:p>
                  </a:txBody>
                  <a:tcPr marL="121706" marR="121706" anchor="b"/>
                </a:tc>
                <a:tc>
                  <a:txBody>
                    <a:bodyPr/>
                    <a:lstStyle/>
                    <a:p>
                      <a:pPr algn="ctr"/>
                      <a:r>
                        <a:rPr lang="en-IN" i="1" dirty="0"/>
                        <a:t>Lower</a:t>
                      </a:r>
                    </a:p>
                    <a:p>
                      <a:pPr algn="ctr"/>
                      <a:r>
                        <a:rPr lang="en-IN" i="1" dirty="0"/>
                        <a:t>95%</a:t>
                      </a:r>
                    </a:p>
                  </a:txBody>
                  <a:tcPr marL="121706" marR="121706" anchor="b"/>
                </a:tc>
                <a:tc>
                  <a:txBody>
                    <a:bodyPr/>
                    <a:lstStyle/>
                    <a:p>
                      <a:pPr algn="ctr"/>
                      <a:r>
                        <a:rPr lang="en-IN" i="1" dirty="0"/>
                        <a:t>Upper</a:t>
                      </a:r>
                    </a:p>
                    <a:p>
                      <a:pPr algn="ctr"/>
                      <a:r>
                        <a:rPr lang="en-IN" i="1" dirty="0"/>
                        <a:t>95%</a:t>
                      </a:r>
                    </a:p>
                  </a:txBody>
                  <a:tcPr marL="121706" marR="121706" anchor="b"/>
                </a:tc>
                <a:extLst>
                  <a:ext uri="{0D108BD9-81ED-4DB2-BD59-A6C34878D82A}">
                    <a16:rowId xmlns:a16="http://schemas.microsoft.com/office/drawing/2014/main" val="3859182516"/>
                  </a:ext>
                </a:extLst>
              </a:tr>
              <a:tr h="370840">
                <a:tc>
                  <a:txBody>
                    <a:bodyPr/>
                    <a:lstStyle/>
                    <a:p>
                      <a:pPr algn="l"/>
                      <a:r>
                        <a:rPr lang="en-IN" dirty="0"/>
                        <a:t>Intercept</a:t>
                      </a:r>
                    </a:p>
                  </a:txBody>
                  <a:tcPr marL="121706" marR="121706"/>
                </a:tc>
                <a:tc>
                  <a:txBody>
                    <a:bodyPr/>
                    <a:lstStyle/>
                    <a:p>
                      <a:pPr algn="ctr"/>
                      <a:r>
                        <a:rPr lang="en-IN" b="1" dirty="0"/>
                        <a:t>198.9956</a:t>
                      </a:r>
                    </a:p>
                  </a:txBody>
                  <a:tcPr marL="121706" marR="121706"/>
                </a:tc>
                <a:tc>
                  <a:txBody>
                    <a:bodyPr/>
                    <a:lstStyle/>
                    <a:p>
                      <a:pPr algn="ctr"/>
                      <a:r>
                        <a:rPr lang="en-IN" dirty="0"/>
                        <a:t>156.3619</a:t>
                      </a:r>
                    </a:p>
                  </a:txBody>
                  <a:tcPr marL="121706" marR="121706"/>
                </a:tc>
                <a:tc>
                  <a:txBody>
                    <a:bodyPr/>
                    <a:lstStyle/>
                    <a:p>
                      <a:pPr algn="ctr"/>
                      <a:r>
                        <a:rPr lang="en-IN" b="0" i="0" dirty="0"/>
                        <a:t>1.2727</a:t>
                      </a:r>
                    </a:p>
                  </a:txBody>
                  <a:tcPr marL="121706" marR="121706"/>
                </a:tc>
                <a:tc>
                  <a:txBody>
                    <a:bodyPr/>
                    <a:lstStyle/>
                    <a:p>
                      <a:pPr algn="ctr"/>
                      <a:r>
                        <a:rPr lang="en-IN" b="0" i="0" dirty="0"/>
                        <a:t>0.2159</a:t>
                      </a:r>
                    </a:p>
                  </a:txBody>
                  <a:tcPr marL="121706" marR="121706"/>
                </a:tc>
                <a:tc>
                  <a:txBody>
                    <a:bodyPr/>
                    <a:lstStyle/>
                    <a:p>
                      <a:pPr algn="ctr"/>
                      <a:r>
                        <a:rPr lang="en-IN" b="0" i="0" dirty="0"/>
                        <a:t>−124.46</a:t>
                      </a:r>
                    </a:p>
                  </a:txBody>
                  <a:tcPr marL="121706" marR="121706"/>
                </a:tc>
                <a:tc>
                  <a:txBody>
                    <a:bodyPr/>
                    <a:lstStyle/>
                    <a:p>
                      <a:pPr algn="ctr"/>
                      <a:r>
                        <a:rPr lang="en-IN" b="0" i="0" dirty="0"/>
                        <a:t>522.45</a:t>
                      </a:r>
                    </a:p>
                  </a:txBody>
                  <a:tcPr marL="121706" marR="121706"/>
                </a:tc>
                <a:extLst>
                  <a:ext uri="{0D108BD9-81ED-4DB2-BD59-A6C34878D82A}">
                    <a16:rowId xmlns:a16="http://schemas.microsoft.com/office/drawing/2014/main" val="1998298649"/>
                  </a:ext>
                </a:extLst>
              </a:tr>
              <a:tr h="370840">
                <a:tc>
                  <a:txBody>
                    <a:bodyPr/>
                    <a:lstStyle/>
                    <a:p>
                      <a:pPr algn="l"/>
                      <a:r>
                        <a:rPr lang="en-IN" dirty="0"/>
                        <a:t>Income</a:t>
                      </a:r>
                    </a:p>
                  </a:txBody>
                  <a:tcPr marL="121706" marR="121706"/>
                </a:tc>
                <a:tc>
                  <a:txBody>
                    <a:bodyPr/>
                    <a:lstStyle/>
                    <a:p>
                      <a:pPr algn="ctr"/>
                      <a:r>
                        <a:rPr lang="en-IN" b="1" dirty="0"/>
                        <a:t>10.5122</a:t>
                      </a:r>
                    </a:p>
                  </a:txBody>
                  <a:tcPr marL="121706" marR="121706"/>
                </a:tc>
                <a:tc>
                  <a:txBody>
                    <a:bodyPr/>
                    <a:lstStyle/>
                    <a:p>
                      <a:pPr algn="ctr"/>
                      <a:r>
                        <a:rPr lang="en-IN" dirty="0"/>
                        <a:t>1.4765</a:t>
                      </a:r>
                    </a:p>
                  </a:txBody>
                  <a:tcPr marL="121706" marR="121706"/>
                </a:tc>
                <a:tc>
                  <a:txBody>
                    <a:bodyPr/>
                    <a:lstStyle/>
                    <a:p>
                      <a:pPr algn="ctr"/>
                      <a:r>
                        <a:rPr lang="en-IN" b="0" i="0" dirty="0"/>
                        <a:t>7.1120</a:t>
                      </a:r>
                    </a:p>
                  </a:txBody>
                  <a:tcPr marL="121706" marR="121706"/>
                </a:tc>
                <a:tc>
                  <a:txBody>
                    <a:bodyPr/>
                    <a:lstStyle/>
                    <a:p>
                      <a:pPr algn="ctr"/>
                      <a:r>
                        <a:rPr lang="en-IN" b="0" i="0" dirty="0"/>
                        <a:t>2.98E-07</a:t>
                      </a:r>
                    </a:p>
                  </a:txBody>
                  <a:tcPr marL="121706" marR="121706"/>
                </a:tc>
                <a:tc>
                  <a:txBody>
                    <a:bodyPr/>
                    <a:lstStyle/>
                    <a:p>
                      <a:pPr algn="ctr"/>
                      <a:r>
                        <a:rPr lang="en-IN" b="0" i="0" dirty="0"/>
                        <a:t>7.46</a:t>
                      </a:r>
                    </a:p>
                  </a:txBody>
                  <a:tcPr marL="121706" marR="121706"/>
                </a:tc>
                <a:tc>
                  <a:txBody>
                    <a:bodyPr/>
                    <a:lstStyle/>
                    <a:p>
                      <a:pPr algn="ctr"/>
                      <a:r>
                        <a:rPr lang="en-IN" b="0" i="0" dirty="0"/>
                        <a:t>13.57</a:t>
                      </a:r>
                    </a:p>
                  </a:txBody>
                  <a:tcPr marL="121706" marR="121706"/>
                </a:tc>
                <a:extLst>
                  <a:ext uri="{0D108BD9-81ED-4DB2-BD59-A6C34878D82A}">
                    <a16:rowId xmlns:a16="http://schemas.microsoft.com/office/drawing/2014/main" val="2699158774"/>
                  </a:ext>
                </a:extLst>
              </a:tr>
              <a:tr h="370840">
                <a:tc>
                  <a:txBody>
                    <a:bodyPr/>
                    <a:lstStyle/>
                    <a:p>
                      <a:pPr algn="l"/>
                      <a:r>
                        <a:rPr lang="en-IN" dirty="0"/>
                        <a:t>Unemployment</a:t>
                      </a:r>
                    </a:p>
                  </a:txBody>
                  <a:tcPr marL="121706" marR="121706"/>
                </a:tc>
                <a:tc>
                  <a:txBody>
                    <a:bodyPr/>
                    <a:lstStyle/>
                    <a:p>
                      <a:pPr algn="ctr"/>
                      <a:r>
                        <a:rPr lang="en-IN" b="1" dirty="0"/>
                        <a:t>0.6186</a:t>
                      </a:r>
                    </a:p>
                  </a:txBody>
                  <a:tcPr marL="121706" marR="121706"/>
                </a:tc>
                <a:tc>
                  <a:txBody>
                    <a:bodyPr/>
                    <a:lstStyle/>
                    <a:p>
                      <a:pPr algn="ctr"/>
                      <a:r>
                        <a:rPr lang="en-IN" dirty="0"/>
                        <a:t>6.8679</a:t>
                      </a:r>
                    </a:p>
                  </a:txBody>
                  <a:tcPr marL="121706" marR="121706"/>
                </a:tc>
                <a:tc>
                  <a:txBody>
                    <a:bodyPr/>
                    <a:lstStyle/>
                    <a:p>
                      <a:pPr algn="ctr"/>
                      <a:r>
                        <a:rPr lang="en-IN" b="0" i="0" dirty="0"/>
                        <a:t>0.0901</a:t>
                      </a:r>
                    </a:p>
                  </a:txBody>
                  <a:tcPr marL="121706" marR="121706"/>
                </a:tc>
                <a:tc>
                  <a:txBody>
                    <a:bodyPr/>
                    <a:lstStyle/>
                    <a:p>
                      <a:pPr algn="ctr"/>
                      <a:r>
                        <a:rPr lang="en-IN" b="0" i="0" dirty="0"/>
                        <a:t>0.9290</a:t>
                      </a:r>
                    </a:p>
                  </a:txBody>
                  <a:tcPr marL="121706" marR="121706"/>
                </a:tc>
                <a:tc>
                  <a:txBody>
                    <a:bodyPr/>
                    <a:lstStyle/>
                    <a:p>
                      <a:pPr algn="ctr"/>
                      <a:r>
                        <a:rPr lang="en-IN" b="0" i="0" dirty="0"/>
                        <a:t>−13.59</a:t>
                      </a:r>
                    </a:p>
                  </a:txBody>
                  <a:tcPr marL="121706" marR="121706"/>
                </a:tc>
                <a:tc>
                  <a:txBody>
                    <a:bodyPr/>
                    <a:lstStyle/>
                    <a:p>
                      <a:pPr algn="ctr"/>
                      <a:r>
                        <a:rPr lang="en-IN" b="0" i="0" dirty="0"/>
                        <a:t>14.83</a:t>
                      </a:r>
                    </a:p>
                  </a:txBody>
                  <a:tcPr marL="121706" marR="121706"/>
                </a:tc>
                <a:extLst>
                  <a:ext uri="{0D108BD9-81ED-4DB2-BD59-A6C34878D82A}">
                    <a16:rowId xmlns:a16="http://schemas.microsoft.com/office/drawing/2014/main" val="1435955908"/>
                  </a:ext>
                </a:extLst>
              </a:tr>
            </a:tbl>
          </a:graphicData>
        </a:graphic>
      </p:graphicFrame>
    </p:spTree>
    <p:extLst>
      <p:ext uri="{BB962C8B-B14F-4D97-AF65-F5344CB8AC3E}">
        <p14:creationId xmlns:p14="http://schemas.microsoft.com/office/powerpoint/2010/main" val="10960569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10AFA-D4EC-4BEA-AEB0-4D61096B7596}"/>
              </a:ext>
            </a:extLst>
          </p:cNvPr>
          <p:cNvSpPr>
            <a:spLocks noGrp="1"/>
          </p:cNvSpPr>
          <p:nvPr>
            <p:ph type="title"/>
          </p:nvPr>
        </p:nvSpPr>
        <p:spPr/>
        <p:txBody>
          <a:bodyPr/>
          <a:lstStyle/>
          <a:p>
            <a:r>
              <a:rPr lang="en-US" dirty="0"/>
              <a:t>14.3 Goodness-of-Fit Measures </a:t>
            </a:r>
            <a:r>
              <a:rPr lang="en-US" sz="1000" dirty="0"/>
              <a:t>12</a:t>
            </a:r>
            <a:endParaRPr lang="en-IN" dirty="0"/>
          </a:p>
        </p:txBody>
      </p:sp>
      <p:sp>
        <p:nvSpPr>
          <p:cNvPr id="3" name="Content Placeholder 2">
            <a:extLst>
              <a:ext uri="{FF2B5EF4-FFF2-40B4-BE49-F238E27FC236}">
                <a16:creationId xmlns:a16="http://schemas.microsoft.com/office/drawing/2014/main" id="{9562216A-EA80-49B7-903B-EC0C8A01B58C}"/>
              </a:ext>
            </a:extLst>
          </p:cNvPr>
          <p:cNvSpPr>
            <a:spLocks noGrp="1"/>
          </p:cNvSpPr>
          <p:nvPr>
            <p:ph idx="1"/>
          </p:nvPr>
        </p:nvSpPr>
        <p:spPr>
          <a:xfrm>
            <a:off x="457200" y="1600201"/>
            <a:ext cx="8229600" cy="457199"/>
          </a:xfrm>
        </p:spPr>
        <p:txBody>
          <a:bodyPr>
            <a:normAutofit/>
          </a:bodyPr>
          <a:lstStyle/>
          <a:p>
            <a:pPr>
              <a:lnSpc>
                <a:spcPct val="90000"/>
              </a:lnSpc>
            </a:pPr>
            <a:r>
              <a:rPr lang="en-US" sz="2400" dirty="0"/>
              <a:t>Example: introductory case with R.</a:t>
            </a:r>
            <a:endParaRPr lang="en-IN" sz="2400" dirty="0"/>
          </a:p>
        </p:txBody>
      </p:sp>
      <p:pic>
        <p:nvPicPr>
          <p:cNvPr id="6" name="Picture 5" descr="A 15 line program code.">
            <a:extLst>
              <a:ext uri="{FF2B5EF4-FFF2-40B4-BE49-F238E27FC236}">
                <a16:creationId xmlns:a16="http://schemas.microsoft.com/office/drawing/2014/main" id="{9BF795BA-8DA6-4EF0-8896-9677D59A41DE}"/>
              </a:ext>
            </a:extLst>
          </p:cNvPr>
          <p:cNvPicPr>
            <a:picLocks noChangeAspect="1"/>
          </p:cNvPicPr>
          <p:nvPr/>
        </p:nvPicPr>
        <p:blipFill>
          <a:blip r:embed="rId2"/>
          <a:stretch>
            <a:fillRect/>
          </a:stretch>
        </p:blipFill>
        <p:spPr>
          <a:xfrm>
            <a:off x="1341465" y="2335641"/>
            <a:ext cx="6461071" cy="3191478"/>
          </a:xfrm>
          <a:prstGeom prst="rect">
            <a:avLst/>
          </a:prstGeom>
        </p:spPr>
      </p:pic>
      <p:sp>
        <p:nvSpPr>
          <p:cNvPr id="5" name="Content Placeholder 9"/>
          <p:cNvSpPr>
            <a:spLocks noGrp="1"/>
          </p:cNvSpPr>
          <p:nvPr>
            <p:ph sz="quarter" idx="4294967295"/>
          </p:nvPr>
        </p:nvSpPr>
        <p:spPr>
          <a:xfrm>
            <a:off x="1524000" y="5746230"/>
            <a:ext cx="5638800" cy="228600"/>
          </a:xfrm>
          <a:prstGeom prst="rect">
            <a:avLst/>
          </a:prstGeom>
        </p:spPr>
        <p:txBody>
          <a:bodyPr>
            <a:noAutofit/>
          </a:bodyPr>
          <a:lstStyle/>
          <a:p>
            <a:pPr marL="0" indent="0" algn="ctr">
              <a:buNone/>
            </a:pPr>
            <a:r>
              <a:rPr lang="en-US" sz="1200" dirty="0">
                <a:latin typeface="+mn-lt"/>
                <a:hlinkClick r:id="rId3" action="ppaction://hlinksldjump"/>
              </a:rPr>
              <a:t>Access the text alternative for slide images.</a:t>
            </a:r>
            <a:endParaRPr lang="en-US" sz="1200" dirty="0">
              <a:latin typeface="+mn-lt"/>
            </a:endParaRPr>
          </a:p>
        </p:txBody>
      </p:sp>
    </p:spTree>
    <p:extLst>
      <p:ext uri="{BB962C8B-B14F-4D97-AF65-F5344CB8AC3E}">
        <p14:creationId xmlns:p14="http://schemas.microsoft.com/office/powerpoint/2010/main" val="2837667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A206-A327-49E0-8C00-B85EBB985DF8}"/>
              </a:ext>
            </a:extLst>
          </p:cNvPr>
          <p:cNvSpPr>
            <a:spLocks noGrp="1"/>
          </p:cNvSpPr>
          <p:nvPr>
            <p:ph type="title"/>
          </p:nvPr>
        </p:nvSpPr>
        <p:spPr/>
        <p:txBody>
          <a:bodyPr/>
          <a:lstStyle/>
          <a:p>
            <a:r>
              <a:rPr lang="en-US" dirty="0"/>
              <a:t>14.3 Goodness-of-Fit Measures </a:t>
            </a:r>
            <a:r>
              <a:rPr lang="en-US" sz="1000" dirty="0"/>
              <a:t>13</a:t>
            </a:r>
            <a:endParaRPr lang="en-IN" dirty="0"/>
          </a:p>
        </p:txBody>
      </p:sp>
      <p:graphicFrame>
        <p:nvGraphicFramePr>
          <p:cNvPr id="15" name="Object 14">
            <a:extLst>
              <a:ext uri="{FF2B5EF4-FFF2-40B4-BE49-F238E27FC236}">
                <a16:creationId xmlns:a16="http://schemas.microsoft.com/office/drawing/2014/main" id="{BED9E04C-4924-41CC-9B32-CA894EAF50E8}"/>
              </a:ext>
            </a:extLst>
          </p:cNvPr>
          <p:cNvGraphicFramePr>
            <a:graphicFrameLocks noChangeAspect="1"/>
          </p:cNvGraphicFramePr>
          <p:nvPr>
            <p:extLst>
              <p:ext uri="{D42A27DB-BD31-4B8C-83A1-F6EECF244321}">
                <p14:modId xmlns:p14="http://schemas.microsoft.com/office/powerpoint/2010/main" val="3213577793"/>
              </p:ext>
            </p:extLst>
          </p:nvPr>
        </p:nvGraphicFramePr>
        <p:xfrm>
          <a:off x="547688" y="1617663"/>
          <a:ext cx="292100" cy="292100"/>
        </p:xfrm>
        <a:graphic>
          <a:graphicData uri="http://schemas.openxmlformats.org/presentationml/2006/ole">
            <mc:AlternateContent xmlns:mc="http://schemas.openxmlformats.org/markup-compatibility/2006">
              <mc:Choice xmlns:v="urn:schemas-microsoft-com:vml" Requires="v">
                <p:oleObj name="Equation" r:id="rId2" imgW="291960" imgH="291960" progId="Equation.DSMT4">
                  <p:embed/>
                </p:oleObj>
              </mc:Choice>
              <mc:Fallback>
                <p:oleObj name="Equation" r:id="rId2" imgW="291960" imgH="291960" progId="Equation.DSMT4">
                  <p:embed/>
                  <p:pic>
                    <p:nvPicPr>
                      <p:cNvPr id="0" name=""/>
                      <p:cNvPicPr/>
                      <p:nvPr/>
                    </p:nvPicPr>
                    <p:blipFill>
                      <a:blip r:embed="rId3"/>
                      <a:stretch>
                        <a:fillRect/>
                      </a:stretch>
                    </p:blipFill>
                    <p:spPr>
                      <a:xfrm>
                        <a:off x="547688" y="1617663"/>
                        <a:ext cx="292100" cy="292100"/>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E3F8C148-6A99-457E-B276-FB139048750B}"/>
              </a:ext>
            </a:extLst>
          </p:cNvPr>
          <p:cNvSpPr>
            <a:spLocks noGrp="1"/>
          </p:cNvSpPr>
          <p:nvPr>
            <p:ph idx="1"/>
          </p:nvPr>
        </p:nvSpPr>
        <p:spPr>
          <a:xfrm>
            <a:off x="885670" y="1585211"/>
            <a:ext cx="7696200" cy="768245"/>
          </a:xfrm>
        </p:spPr>
        <p:txBody>
          <a:bodyPr>
            <a:normAutofit/>
          </a:bodyPr>
          <a:lstStyle/>
          <a:p>
            <a:pPr marL="0" indent="0">
              <a:buNone/>
            </a:pPr>
            <a:r>
              <a:rPr lang="en-US" sz="2000" dirty="0"/>
              <a:t>cannot be used for comparing models that do not include the same number of explanatory variables.</a:t>
            </a:r>
            <a:endParaRPr lang="en-IN" sz="2000" dirty="0"/>
          </a:p>
        </p:txBody>
      </p:sp>
      <p:sp>
        <p:nvSpPr>
          <p:cNvPr id="5" name="Content Placeholder 4">
            <a:extLst>
              <a:ext uri="{FF2B5EF4-FFF2-40B4-BE49-F238E27FC236}">
                <a16:creationId xmlns:a16="http://schemas.microsoft.com/office/drawing/2014/main" id="{E807AD8A-C616-42B5-8C8E-D3AFF514CD40}"/>
              </a:ext>
            </a:extLst>
          </p:cNvPr>
          <p:cNvSpPr>
            <a:spLocks noGrp="1"/>
          </p:cNvSpPr>
          <p:nvPr>
            <p:ph idx="11"/>
          </p:nvPr>
        </p:nvSpPr>
        <p:spPr>
          <a:xfrm>
            <a:off x="457200" y="2425911"/>
            <a:ext cx="442210" cy="362262"/>
          </a:xfrm>
        </p:spPr>
        <p:txBody>
          <a:bodyPr>
            <a:normAutofit/>
          </a:bodyPr>
          <a:lstStyle/>
          <a:p>
            <a:pPr marL="292608" indent="-292608">
              <a:lnSpc>
                <a:spcPct val="90000"/>
              </a:lnSpc>
            </a:pPr>
            <a:r>
              <a:rPr lang="en-US" sz="1800" dirty="0"/>
              <a:t> </a:t>
            </a:r>
            <a:endParaRPr lang="en-IN" sz="1800" dirty="0"/>
          </a:p>
        </p:txBody>
      </p:sp>
      <p:graphicFrame>
        <p:nvGraphicFramePr>
          <p:cNvPr id="16" name="Object 15">
            <a:extLst>
              <a:ext uri="{FF2B5EF4-FFF2-40B4-BE49-F238E27FC236}">
                <a16:creationId xmlns:a16="http://schemas.microsoft.com/office/drawing/2014/main" id="{B2421544-A621-4DEC-8863-8D66071E96EE}"/>
              </a:ext>
            </a:extLst>
          </p:cNvPr>
          <p:cNvGraphicFramePr>
            <a:graphicFrameLocks noChangeAspect="1"/>
          </p:cNvGraphicFramePr>
          <p:nvPr>
            <p:extLst>
              <p:ext uri="{D42A27DB-BD31-4B8C-83A1-F6EECF244321}">
                <p14:modId xmlns:p14="http://schemas.microsoft.com/office/powerpoint/2010/main" val="1780222672"/>
              </p:ext>
            </p:extLst>
          </p:nvPr>
        </p:nvGraphicFramePr>
        <p:xfrm>
          <a:off x="914400" y="2449020"/>
          <a:ext cx="266700" cy="266700"/>
        </p:xfrm>
        <a:graphic>
          <a:graphicData uri="http://schemas.openxmlformats.org/presentationml/2006/ole">
            <mc:AlternateContent xmlns:mc="http://schemas.openxmlformats.org/markup-compatibility/2006">
              <mc:Choice xmlns:v="urn:schemas-microsoft-com:vml" Requires="v">
                <p:oleObj name="Equation" r:id="rId4" imgW="266400" imgH="266400" progId="Equation.DSMT4">
                  <p:embed/>
                </p:oleObj>
              </mc:Choice>
              <mc:Fallback>
                <p:oleObj name="Equation" r:id="rId4" imgW="266400" imgH="266400" progId="Equation.DSMT4">
                  <p:embed/>
                  <p:pic>
                    <p:nvPicPr>
                      <p:cNvPr id="0" name=""/>
                      <p:cNvPicPr/>
                      <p:nvPr/>
                    </p:nvPicPr>
                    <p:blipFill>
                      <a:blip r:embed="rId5"/>
                      <a:stretch>
                        <a:fillRect/>
                      </a:stretch>
                    </p:blipFill>
                    <p:spPr>
                      <a:xfrm>
                        <a:off x="914400" y="2449020"/>
                        <a:ext cx="266700" cy="26670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B37803C3-8652-4900-AC10-FB26CF6CC2C8}"/>
              </a:ext>
            </a:extLst>
          </p:cNvPr>
          <p:cNvSpPr>
            <a:spLocks noGrp="1"/>
          </p:cNvSpPr>
          <p:nvPr>
            <p:ph idx="12"/>
          </p:nvPr>
        </p:nvSpPr>
        <p:spPr>
          <a:xfrm>
            <a:off x="1181100" y="2425912"/>
            <a:ext cx="7581900" cy="362261"/>
          </a:xfrm>
        </p:spPr>
        <p:txBody>
          <a:bodyPr>
            <a:noAutofit/>
          </a:bodyPr>
          <a:lstStyle/>
          <a:p>
            <a:pPr marL="0" indent="0">
              <a:lnSpc>
                <a:spcPct val="90000"/>
              </a:lnSpc>
              <a:buNone/>
            </a:pPr>
            <a:r>
              <a:rPr lang="en-US" sz="1800" dirty="0"/>
              <a:t>never decreases as you add more predictors.</a:t>
            </a:r>
            <a:endParaRPr lang="en-IN" sz="1800" dirty="0"/>
          </a:p>
        </p:txBody>
      </p:sp>
      <p:sp>
        <p:nvSpPr>
          <p:cNvPr id="7" name="Content Placeholder 6">
            <a:extLst>
              <a:ext uri="{FF2B5EF4-FFF2-40B4-BE49-F238E27FC236}">
                <a16:creationId xmlns:a16="http://schemas.microsoft.com/office/drawing/2014/main" id="{64652003-1CE8-4EA2-8FE4-5F47BA060ACA}"/>
              </a:ext>
            </a:extLst>
          </p:cNvPr>
          <p:cNvSpPr>
            <a:spLocks noGrp="1"/>
          </p:cNvSpPr>
          <p:nvPr>
            <p:ph idx="13"/>
          </p:nvPr>
        </p:nvSpPr>
        <p:spPr>
          <a:xfrm>
            <a:off x="487180" y="2866872"/>
            <a:ext cx="1356610" cy="341025"/>
          </a:xfrm>
        </p:spPr>
        <p:txBody>
          <a:bodyPr>
            <a:normAutofit/>
          </a:bodyPr>
          <a:lstStyle/>
          <a:p>
            <a:pPr marL="292608" indent="-292608">
              <a:lnSpc>
                <a:spcPct val="90000"/>
              </a:lnSpc>
            </a:pPr>
            <a:r>
              <a:rPr lang="en-US" sz="1800" dirty="0"/>
              <a:t>Increase</a:t>
            </a:r>
            <a:endParaRPr lang="en-IN" sz="1800" dirty="0"/>
          </a:p>
        </p:txBody>
      </p:sp>
      <p:graphicFrame>
        <p:nvGraphicFramePr>
          <p:cNvPr id="17" name="Object 16">
            <a:extLst>
              <a:ext uri="{FF2B5EF4-FFF2-40B4-BE49-F238E27FC236}">
                <a16:creationId xmlns:a16="http://schemas.microsoft.com/office/drawing/2014/main" id="{EE8068BE-E865-4581-8D01-000A8EF885A4}"/>
              </a:ext>
            </a:extLst>
          </p:cNvPr>
          <p:cNvGraphicFramePr>
            <a:graphicFrameLocks noChangeAspect="1"/>
          </p:cNvGraphicFramePr>
          <p:nvPr>
            <p:extLst>
              <p:ext uri="{D42A27DB-BD31-4B8C-83A1-F6EECF244321}">
                <p14:modId xmlns:p14="http://schemas.microsoft.com/office/powerpoint/2010/main" val="2133926466"/>
              </p:ext>
            </p:extLst>
          </p:nvPr>
        </p:nvGraphicFramePr>
        <p:xfrm>
          <a:off x="1892336" y="2869236"/>
          <a:ext cx="266700" cy="266700"/>
        </p:xfrm>
        <a:graphic>
          <a:graphicData uri="http://schemas.openxmlformats.org/presentationml/2006/ole">
            <mc:AlternateContent xmlns:mc="http://schemas.openxmlformats.org/markup-compatibility/2006">
              <mc:Choice xmlns:v="urn:schemas-microsoft-com:vml" Requires="v">
                <p:oleObj name="Equation" r:id="rId6" imgW="266400" imgH="266400" progId="Equation.DSMT4">
                  <p:embed/>
                </p:oleObj>
              </mc:Choice>
              <mc:Fallback>
                <p:oleObj name="Equation" r:id="rId6" imgW="266400" imgH="266400" progId="Equation.DSMT4">
                  <p:embed/>
                  <p:pic>
                    <p:nvPicPr>
                      <p:cNvPr id="0" name=""/>
                      <p:cNvPicPr/>
                      <p:nvPr/>
                    </p:nvPicPr>
                    <p:blipFill>
                      <a:blip r:embed="rId7"/>
                      <a:stretch>
                        <a:fillRect/>
                      </a:stretch>
                    </p:blipFill>
                    <p:spPr>
                      <a:xfrm>
                        <a:off x="1892336" y="2869236"/>
                        <a:ext cx="266700" cy="2667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5CC36B41-6B87-4F01-81DC-84381843490F}"/>
              </a:ext>
            </a:extLst>
          </p:cNvPr>
          <p:cNvSpPr>
            <a:spLocks noGrp="1"/>
          </p:cNvSpPr>
          <p:nvPr>
            <p:ph idx="14"/>
          </p:nvPr>
        </p:nvSpPr>
        <p:spPr>
          <a:xfrm>
            <a:off x="2259596" y="2854874"/>
            <a:ext cx="6437650" cy="362260"/>
          </a:xfrm>
        </p:spPr>
        <p:txBody>
          <a:bodyPr>
            <a:normAutofit/>
          </a:bodyPr>
          <a:lstStyle/>
          <a:p>
            <a:pPr marL="0" indent="0">
              <a:lnSpc>
                <a:spcPct val="90000"/>
              </a:lnSpc>
              <a:buNone/>
            </a:pPr>
            <a:r>
              <a:rPr lang="en-US" sz="1800" dirty="0"/>
              <a:t>by including a group of explanatory variables that have no</a:t>
            </a:r>
            <a:endParaRPr lang="en-IN" sz="1800" dirty="0"/>
          </a:p>
        </p:txBody>
      </p:sp>
      <p:sp>
        <p:nvSpPr>
          <p:cNvPr id="9" name="Content Placeholder 8">
            <a:extLst>
              <a:ext uri="{FF2B5EF4-FFF2-40B4-BE49-F238E27FC236}">
                <a16:creationId xmlns:a16="http://schemas.microsoft.com/office/drawing/2014/main" id="{D5968D1D-B4B8-4A84-8668-B6519062E253}"/>
              </a:ext>
            </a:extLst>
          </p:cNvPr>
          <p:cNvSpPr>
            <a:spLocks noGrp="1"/>
          </p:cNvSpPr>
          <p:nvPr>
            <p:ph idx="15"/>
          </p:nvPr>
        </p:nvSpPr>
        <p:spPr>
          <a:xfrm>
            <a:off x="487180" y="3264110"/>
            <a:ext cx="8229600" cy="348521"/>
          </a:xfrm>
        </p:spPr>
        <p:txBody>
          <a:bodyPr>
            <a:normAutofit/>
          </a:bodyPr>
          <a:lstStyle/>
          <a:p>
            <a:pPr marL="292608" indent="0">
              <a:lnSpc>
                <a:spcPct val="90000"/>
              </a:lnSpc>
              <a:buNone/>
            </a:pPr>
            <a:r>
              <a:rPr lang="en-US" sz="1800" dirty="0"/>
              <a:t>foundation in the model.</a:t>
            </a:r>
            <a:endParaRPr lang="en-IN" sz="1800" dirty="0"/>
          </a:p>
        </p:txBody>
      </p:sp>
      <p:sp>
        <p:nvSpPr>
          <p:cNvPr id="10" name="Content Placeholder 9">
            <a:extLst>
              <a:ext uri="{FF2B5EF4-FFF2-40B4-BE49-F238E27FC236}">
                <a16:creationId xmlns:a16="http://schemas.microsoft.com/office/drawing/2014/main" id="{BFD2E891-7896-457D-ADAB-D260521149F7}"/>
              </a:ext>
            </a:extLst>
          </p:cNvPr>
          <p:cNvSpPr>
            <a:spLocks noGrp="1"/>
          </p:cNvSpPr>
          <p:nvPr>
            <p:ph idx="16"/>
          </p:nvPr>
        </p:nvSpPr>
        <p:spPr>
          <a:xfrm>
            <a:off x="487180" y="3691331"/>
            <a:ext cx="1036820" cy="385995"/>
          </a:xfrm>
        </p:spPr>
        <p:txBody>
          <a:bodyPr>
            <a:normAutofit lnSpcReduction="10000"/>
          </a:bodyPr>
          <a:lstStyle/>
          <a:p>
            <a:pPr marL="0" indent="0">
              <a:lnSpc>
                <a:spcPct val="110000"/>
              </a:lnSpc>
              <a:buNone/>
            </a:pPr>
            <a:r>
              <a:rPr lang="en-US" sz="1800" dirty="0"/>
              <a:t>Adjusted</a:t>
            </a:r>
            <a:endParaRPr lang="en-IN" sz="1800" dirty="0"/>
          </a:p>
        </p:txBody>
      </p:sp>
      <p:graphicFrame>
        <p:nvGraphicFramePr>
          <p:cNvPr id="18" name="Object 17">
            <a:extLst>
              <a:ext uri="{FF2B5EF4-FFF2-40B4-BE49-F238E27FC236}">
                <a16:creationId xmlns:a16="http://schemas.microsoft.com/office/drawing/2014/main" id="{79DBFE1E-188D-4097-A324-1ACEAD4B9D77}"/>
              </a:ext>
            </a:extLst>
          </p:cNvPr>
          <p:cNvGraphicFramePr>
            <a:graphicFrameLocks noChangeAspect="1"/>
          </p:cNvGraphicFramePr>
          <p:nvPr>
            <p:extLst>
              <p:ext uri="{D42A27DB-BD31-4B8C-83A1-F6EECF244321}">
                <p14:modId xmlns:p14="http://schemas.microsoft.com/office/powerpoint/2010/main" val="1912181220"/>
              </p:ext>
            </p:extLst>
          </p:nvPr>
        </p:nvGraphicFramePr>
        <p:xfrm>
          <a:off x="1628775" y="3700463"/>
          <a:ext cx="292100" cy="292100"/>
        </p:xfrm>
        <a:graphic>
          <a:graphicData uri="http://schemas.openxmlformats.org/presentationml/2006/ole">
            <mc:AlternateContent xmlns:mc="http://schemas.openxmlformats.org/markup-compatibility/2006">
              <mc:Choice xmlns:v="urn:schemas-microsoft-com:vml" Requires="v">
                <p:oleObj name="Equation" r:id="rId8" imgW="291960" imgH="291960" progId="Equation.DSMT4">
                  <p:embed/>
                </p:oleObj>
              </mc:Choice>
              <mc:Fallback>
                <p:oleObj name="Equation" r:id="rId8" imgW="291960" imgH="291960" progId="Equation.DSMT4">
                  <p:embed/>
                  <p:pic>
                    <p:nvPicPr>
                      <p:cNvPr id="0" name=""/>
                      <p:cNvPicPr/>
                      <p:nvPr/>
                    </p:nvPicPr>
                    <p:blipFill>
                      <a:blip r:embed="rId9"/>
                      <a:stretch>
                        <a:fillRect/>
                      </a:stretch>
                    </p:blipFill>
                    <p:spPr>
                      <a:xfrm>
                        <a:off x="1628775" y="3700463"/>
                        <a:ext cx="292100" cy="292100"/>
                      </a:xfrm>
                      <a:prstGeom prst="rect">
                        <a:avLst/>
                      </a:prstGeom>
                    </p:spPr>
                  </p:pic>
                </p:oleObj>
              </mc:Fallback>
            </mc:AlternateContent>
          </a:graphicData>
        </a:graphic>
      </p:graphicFrame>
      <p:sp>
        <p:nvSpPr>
          <p:cNvPr id="11" name="Content Placeholder 10">
            <a:extLst>
              <a:ext uri="{FF2B5EF4-FFF2-40B4-BE49-F238E27FC236}">
                <a16:creationId xmlns:a16="http://schemas.microsoft.com/office/drawing/2014/main" id="{FEA52EC6-EE6C-4049-AC7E-A94E1CB126A1}"/>
              </a:ext>
            </a:extLst>
          </p:cNvPr>
          <p:cNvSpPr>
            <a:spLocks noGrp="1"/>
          </p:cNvSpPr>
          <p:nvPr>
            <p:ph sz="quarter" idx="17"/>
          </p:nvPr>
        </p:nvSpPr>
        <p:spPr>
          <a:xfrm>
            <a:off x="1995208" y="3691330"/>
            <a:ext cx="6781800" cy="385995"/>
          </a:xfrm>
        </p:spPr>
        <p:txBody>
          <a:bodyPr>
            <a:noAutofit/>
          </a:bodyPr>
          <a:lstStyle/>
          <a:p>
            <a:pPr marL="0" indent="0">
              <a:buNone/>
            </a:pPr>
            <a:r>
              <a:rPr lang="en-US" sz="1800" dirty="0">
                <a:latin typeface="Calibri" panose="020F0502020204030204" pitchFamily="34" charset="0"/>
                <a:cs typeface="Calibri" panose="020F0502020204030204" pitchFamily="34" charset="0"/>
              </a:rPr>
              <a:t>accounts for the number of explanatory variables in the model.</a:t>
            </a:r>
            <a:endParaRPr lang="en-IN" sz="1800" dirty="0">
              <a:latin typeface="Calibri" panose="020F0502020204030204" pitchFamily="34" charset="0"/>
              <a:cs typeface="Calibri" panose="020F0502020204030204" pitchFamily="34" charset="0"/>
            </a:endParaRPr>
          </a:p>
        </p:txBody>
      </p:sp>
      <p:sp>
        <p:nvSpPr>
          <p:cNvPr id="12" name="Content Placeholder 11">
            <a:extLst>
              <a:ext uri="{FF2B5EF4-FFF2-40B4-BE49-F238E27FC236}">
                <a16:creationId xmlns:a16="http://schemas.microsoft.com/office/drawing/2014/main" id="{4E8C4808-038D-427E-BE85-A1DD76CDA005}"/>
              </a:ext>
            </a:extLst>
          </p:cNvPr>
          <p:cNvSpPr>
            <a:spLocks noGrp="1"/>
          </p:cNvSpPr>
          <p:nvPr>
            <p:ph sz="quarter" idx="18"/>
          </p:nvPr>
        </p:nvSpPr>
        <p:spPr>
          <a:xfrm>
            <a:off x="473440" y="4253460"/>
            <a:ext cx="1355360" cy="378502"/>
          </a:xfrm>
        </p:spPr>
        <p:txBody>
          <a:bodyPr>
            <a:normAutofit/>
          </a:bodyPr>
          <a:lstStyle/>
          <a:p>
            <a:pPr marL="292608" indent="-292608">
              <a:lnSpc>
                <a:spcPct val="90000"/>
              </a:lnSpc>
            </a:pPr>
            <a:r>
              <a:rPr lang="en-IN" sz="1800" dirty="0">
                <a:latin typeface="Calibri" panose="020F0502020204030204" pitchFamily="34" charset="0"/>
                <a:cs typeface="Calibri" panose="020F0502020204030204" pitchFamily="34" charset="0"/>
              </a:rPr>
              <a:t>Adjusted</a:t>
            </a:r>
          </a:p>
        </p:txBody>
      </p:sp>
      <p:graphicFrame>
        <p:nvGraphicFramePr>
          <p:cNvPr id="19" name="Object 18">
            <a:extLst>
              <a:ext uri="{FF2B5EF4-FFF2-40B4-BE49-F238E27FC236}">
                <a16:creationId xmlns:a16="http://schemas.microsoft.com/office/drawing/2014/main" id="{078E2829-5629-4CBE-8086-C2E0D1FCF745}"/>
              </a:ext>
            </a:extLst>
          </p:cNvPr>
          <p:cNvGraphicFramePr>
            <a:graphicFrameLocks noChangeAspect="1"/>
          </p:cNvGraphicFramePr>
          <p:nvPr>
            <p:extLst>
              <p:ext uri="{D42A27DB-BD31-4B8C-83A1-F6EECF244321}">
                <p14:modId xmlns:p14="http://schemas.microsoft.com/office/powerpoint/2010/main" val="1105049736"/>
              </p:ext>
            </p:extLst>
          </p:nvPr>
        </p:nvGraphicFramePr>
        <p:xfrm>
          <a:off x="1858963" y="4156075"/>
          <a:ext cx="2540000" cy="622300"/>
        </p:xfrm>
        <a:graphic>
          <a:graphicData uri="http://schemas.openxmlformats.org/presentationml/2006/ole">
            <mc:AlternateContent xmlns:mc="http://schemas.openxmlformats.org/markup-compatibility/2006">
              <mc:Choice xmlns:v="urn:schemas-microsoft-com:vml" Requires="v">
                <p:oleObj name="Equation" r:id="rId10" imgW="2539800" imgH="622080" progId="Equation.DSMT4">
                  <p:embed/>
                </p:oleObj>
              </mc:Choice>
              <mc:Fallback>
                <p:oleObj name="Equation" r:id="rId10" imgW="2539800" imgH="622080" progId="Equation.DSMT4">
                  <p:embed/>
                  <p:pic>
                    <p:nvPicPr>
                      <p:cNvPr id="0" name=""/>
                      <p:cNvPicPr/>
                      <p:nvPr/>
                    </p:nvPicPr>
                    <p:blipFill>
                      <a:blip r:embed="rId11"/>
                      <a:stretch>
                        <a:fillRect/>
                      </a:stretch>
                    </p:blipFill>
                    <p:spPr>
                      <a:xfrm>
                        <a:off x="1858963" y="4156075"/>
                        <a:ext cx="2540000" cy="622300"/>
                      </a:xfrm>
                      <a:prstGeom prst="rect">
                        <a:avLst/>
                      </a:prstGeom>
                    </p:spPr>
                  </p:pic>
                </p:oleObj>
              </mc:Fallback>
            </mc:AlternateContent>
          </a:graphicData>
        </a:graphic>
      </p:graphicFrame>
      <p:sp>
        <p:nvSpPr>
          <p:cNvPr id="13" name="Content Placeholder 12">
            <a:extLst>
              <a:ext uri="{FF2B5EF4-FFF2-40B4-BE49-F238E27FC236}">
                <a16:creationId xmlns:a16="http://schemas.microsoft.com/office/drawing/2014/main" id="{E7C80A67-BB4C-44A9-8804-C864E79673EE}"/>
              </a:ext>
            </a:extLst>
          </p:cNvPr>
          <p:cNvSpPr>
            <a:spLocks noGrp="1"/>
          </p:cNvSpPr>
          <p:nvPr>
            <p:ph sz="quarter" idx="19"/>
          </p:nvPr>
        </p:nvSpPr>
        <p:spPr>
          <a:xfrm>
            <a:off x="487180" y="4800600"/>
            <a:ext cx="8504420" cy="623341"/>
          </a:xfrm>
        </p:spPr>
        <p:txBody>
          <a:bodyPr>
            <a:noAutofit/>
          </a:bodyPr>
          <a:lstStyle/>
          <a:p>
            <a:pPr marL="292608" indent="-292608">
              <a:lnSpc>
                <a:spcPct val="90000"/>
              </a:lnSpc>
            </a:pPr>
            <a:r>
              <a:rPr lang="en-US" sz="1800" dirty="0"/>
              <a:t>Penalizes for adding additional explanatory variables in the model.</a:t>
            </a:r>
          </a:p>
          <a:p>
            <a:pPr marL="292608" indent="-292608">
              <a:lnSpc>
                <a:spcPct val="90000"/>
              </a:lnSpc>
            </a:pPr>
            <a:r>
              <a:rPr lang="en-US" sz="1800" dirty="0"/>
              <a:t>Is used to compare linear regressions with different numbers of explanatory variables.</a:t>
            </a:r>
            <a:endParaRPr lang="en-IN" sz="1800" dirty="0"/>
          </a:p>
        </p:txBody>
      </p:sp>
      <p:sp>
        <p:nvSpPr>
          <p:cNvPr id="14" name="Content Placeholder 13">
            <a:extLst>
              <a:ext uri="{FF2B5EF4-FFF2-40B4-BE49-F238E27FC236}">
                <a16:creationId xmlns:a16="http://schemas.microsoft.com/office/drawing/2014/main" id="{BD3DA5CA-E684-49E8-AB86-CA7189B9ABCE}"/>
              </a:ext>
            </a:extLst>
          </p:cNvPr>
          <p:cNvSpPr>
            <a:spLocks noGrp="1"/>
          </p:cNvSpPr>
          <p:nvPr>
            <p:ph sz="quarter" idx="20"/>
          </p:nvPr>
        </p:nvSpPr>
        <p:spPr>
          <a:xfrm>
            <a:off x="457200" y="5511877"/>
            <a:ext cx="2765685" cy="371688"/>
          </a:xfrm>
        </p:spPr>
        <p:txBody>
          <a:bodyPr>
            <a:normAutofit/>
          </a:bodyPr>
          <a:lstStyle/>
          <a:p>
            <a:pPr marL="292608" indent="-292608">
              <a:lnSpc>
                <a:spcPct val="90000"/>
              </a:lnSpc>
            </a:pPr>
            <a:r>
              <a:rPr lang="en-US" sz="1800" dirty="0"/>
              <a:t>The higher the adjusted</a:t>
            </a:r>
            <a:endParaRPr lang="en-IN" sz="1800" dirty="0"/>
          </a:p>
        </p:txBody>
      </p:sp>
      <p:graphicFrame>
        <p:nvGraphicFramePr>
          <p:cNvPr id="20" name="Object 19">
            <a:extLst>
              <a:ext uri="{FF2B5EF4-FFF2-40B4-BE49-F238E27FC236}">
                <a16:creationId xmlns:a16="http://schemas.microsoft.com/office/drawing/2014/main" id="{1FD02BD2-2711-4F72-B145-4D0DF706BFEA}"/>
              </a:ext>
            </a:extLst>
          </p:cNvPr>
          <p:cNvGraphicFramePr>
            <a:graphicFrameLocks noChangeAspect="1"/>
          </p:cNvGraphicFramePr>
          <p:nvPr>
            <p:extLst>
              <p:ext uri="{D42A27DB-BD31-4B8C-83A1-F6EECF244321}">
                <p14:modId xmlns:p14="http://schemas.microsoft.com/office/powerpoint/2010/main" val="1236856943"/>
              </p:ext>
            </p:extLst>
          </p:nvPr>
        </p:nvGraphicFramePr>
        <p:xfrm>
          <a:off x="3243058" y="5507162"/>
          <a:ext cx="342900" cy="317500"/>
        </p:xfrm>
        <a:graphic>
          <a:graphicData uri="http://schemas.openxmlformats.org/presentationml/2006/ole">
            <mc:AlternateContent xmlns:mc="http://schemas.openxmlformats.org/markup-compatibility/2006">
              <mc:Choice xmlns:v="urn:schemas-microsoft-com:vml" Requires="v">
                <p:oleObj name="Equation" r:id="rId12" imgW="342720" imgH="317160" progId="Equation.DSMT4">
                  <p:embed/>
                </p:oleObj>
              </mc:Choice>
              <mc:Fallback>
                <p:oleObj name="Equation" r:id="rId12" imgW="342720" imgH="317160" progId="Equation.DSMT4">
                  <p:embed/>
                  <p:pic>
                    <p:nvPicPr>
                      <p:cNvPr id="0" name=""/>
                      <p:cNvPicPr/>
                      <p:nvPr/>
                    </p:nvPicPr>
                    <p:blipFill>
                      <a:blip r:embed="rId13"/>
                      <a:stretch>
                        <a:fillRect/>
                      </a:stretch>
                    </p:blipFill>
                    <p:spPr>
                      <a:xfrm>
                        <a:off x="3243058" y="5507162"/>
                        <a:ext cx="342900" cy="317500"/>
                      </a:xfrm>
                      <a:prstGeom prst="rect">
                        <a:avLst/>
                      </a:prstGeom>
                    </p:spPr>
                  </p:pic>
                </p:oleObj>
              </mc:Fallback>
            </mc:AlternateContent>
          </a:graphicData>
        </a:graphic>
      </p:graphicFrame>
      <p:sp>
        <p:nvSpPr>
          <p:cNvPr id="4" name="Content Placeholder 14">
            <a:extLst>
              <a:ext uri="{FF2B5EF4-FFF2-40B4-BE49-F238E27FC236}">
                <a16:creationId xmlns:a16="http://schemas.microsoft.com/office/drawing/2014/main" id="{B57CD3A1-2FC9-4C32-8ADD-A74D88403B4F}"/>
              </a:ext>
            </a:extLst>
          </p:cNvPr>
          <p:cNvSpPr>
            <a:spLocks noGrp="1"/>
          </p:cNvSpPr>
          <p:nvPr>
            <p:ph idx="10"/>
          </p:nvPr>
        </p:nvSpPr>
        <p:spPr>
          <a:xfrm>
            <a:off x="3592944" y="5511877"/>
            <a:ext cx="5202535" cy="414726"/>
          </a:xfrm>
        </p:spPr>
        <p:txBody>
          <a:bodyPr>
            <a:normAutofit/>
          </a:bodyPr>
          <a:lstStyle/>
          <a:p>
            <a:pPr marL="0" indent="0">
              <a:lnSpc>
                <a:spcPct val="90000"/>
              </a:lnSpc>
              <a:buNone/>
            </a:pPr>
            <a:r>
              <a:rPr lang="en-US" sz="1800" dirty="0"/>
              <a:t>the better the model.</a:t>
            </a:r>
            <a:endParaRPr lang="en-IN" sz="1800" dirty="0"/>
          </a:p>
        </p:txBody>
      </p:sp>
    </p:spTree>
    <p:extLst>
      <p:ext uri="{BB962C8B-B14F-4D97-AF65-F5344CB8AC3E}">
        <p14:creationId xmlns:p14="http://schemas.microsoft.com/office/powerpoint/2010/main" val="1888883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10AFA-D4EC-4BEA-AEB0-4D61096B7596}"/>
              </a:ext>
            </a:extLst>
          </p:cNvPr>
          <p:cNvSpPr>
            <a:spLocks noGrp="1"/>
          </p:cNvSpPr>
          <p:nvPr>
            <p:ph type="title"/>
          </p:nvPr>
        </p:nvSpPr>
        <p:spPr/>
        <p:txBody>
          <a:bodyPr/>
          <a:lstStyle/>
          <a:p>
            <a:r>
              <a:rPr lang="en-US" dirty="0"/>
              <a:t>14.3 Goodness-of-Fit Measures </a:t>
            </a:r>
            <a:r>
              <a:rPr lang="en-US" sz="1000" dirty="0"/>
              <a:t>14</a:t>
            </a:r>
            <a:endParaRPr lang="en-IN" dirty="0"/>
          </a:p>
        </p:txBody>
      </p:sp>
      <p:sp>
        <p:nvSpPr>
          <p:cNvPr id="3" name="Content Placeholder 2">
            <a:extLst>
              <a:ext uri="{FF2B5EF4-FFF2-40B4-BE49-F238E27FC236}">
                <a16:creationId xmlns:a16="http://schemas.microsoft.com/office/drawing/2014/main" id="{9562216A-EA80-49B7-903B-EC0C8A01B58C}"/>
              </a:ext>
            </a:extLst>
          </p:cNvPr>
          <p:cNvSpPr>
            <a:spLocks noGrp="1"/>
          </p:cNvSpPr>
          <p:nvPr>
            <p:ph idx="1"/>
          </p:nvPr>
        </p:nvSpPr>
        <p:spPr>
          <a:xfrm>
            <a:off x="457200" y="1600201"/>
            <a:ext cx="8229600" cy="457199"/>
          </a:xfrm>
        </p:spPr>
        <p:txBody>
          <a:bodyPr>
            <a:normAutofit/>
          </a:bodyPr>
          <a:lstStyle/>
          <a:p>
            <a:pPr>
              <a:lnSpc>
                <a:spcPct val="90000"/>
              </a:lnSpc>
            </a:pPr>
            <a:r>
              <a:rPr lang="en-US" sz="2400" dirty="0"/>
              <a:t>Example: introductory case with Excel.</a:t>
            </a:r>
            <a:endParaRPr lang="en-IN" sz="2400" dirty="0"/>
          </a:p>
        </p:txBody>
      </p:sp>
      <p:graphicFrame>
        <p:nvGraphicFramePr>
          <p:cNvPr id="6" name="Table 5">
            <a:extLst>
              <a:ext uri="{FF2B5EF4-FFF2-40B4-BE49-F238E27FC236}">
                <a16:creationId xmlns:a16="http://schemas.microsoft.com/office/drawing/2014/main" id="{F500728C-45F2-4B6E-9A88-A4C09FD56B73}"/>
              </a:ext>
            </a:extLst>
          </p:cNvPr>
          <p:cNvGraphicFramePr>
            <a:graphicFrameLocks noGrp="1"/>
          </p:cNvGraphicFramePr>
          <p:nvPr>
            <p:extLst>
              <p:ext uri="{D42A27DB-BD31-4B8C-83A1-F6EECF244321}">
                <p14:modId xmlns:p14="http://schemas.microsoft.com/office/powerpoint/2010/main" val="1514868499"/>
              </p:ext>
            </p:extLst>
          </p:nvPr>
        </p:nvGraphicFramePr>
        <p:xfrm>
          <a:off x="515112" y="2545080"/>
          <a:ext cx="8113776" cy="2194560"/>
        </p:xfrm>
        <a:graphic>
          <a:graphicData uri="http://schemas.openxmlformats.org/drawingml/2006/table">
            <a:tbl>
              <a:tblPr firstRow="1" bandRow="1">
                <a:tableStyleId>{5C22544A-7EE6-4342-B048-85BDC9FD1C3A}</a:tableStyleId>
              </a:tblPr>
              <a:tblGrid>
                <a:gridCol w="3142488">
                  <a:extLst>
                    <a:ext uri="{9D8B030D-6E8A-4147-A177-3AD203B41FA5}">
                      <a16:colId xmlns:a16="http://schemas.microsoft.com/office/drawing/2014/main" val="3634195038"/>
                    </a:ext>
                  </a:extLst>
                </a:gridCol>
                <a:gridCol w="1295400">
                  <a:extLst>
                    <a:ext uri="{9D8B030D-6E8A-4147-A177-3AD203B41FA5}">
                      <a16:colId xmlns:a16="http://schemas.microsoft.com/office/drawing/2014/main" val="1248173021"/>
                    </a:ext>
                  </a:extLst>
                </a:gridCol>
                <a:gridCol w="3675888">
                  <a:extLst>
                    <a:ext uri="{9D8B030D-6E8A-4147-A177-3AD203B41FA5}">
                      <a16:colId xmlns:a16="http://schemas.microsoft.com/office/drawing/2014/main" val="3838551237"/>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t>Regression Statistics</a:t>
                      </a:r>
                    </a:p>
                  </a:txBody>
                  <a:tcPr marL="121706" marR="121706"/>
                </a:tc>
                <a:tc>
                  <a:txBody>
                    <a:bodyPr/>
                    <a:lstStyle/>
                    <a:p>
                      <a:endParaRPr lang="en-IN" dirty="0"/>
                    </a:p>
                  </a:txBody>
                  <a:tcPr marL="121706" marR="121706"/>
                </a:tc>
                <a:tc>
                  <a:txBody>
                    <a:bodyPr/>
                    <a:lstStyle/>
                    <a:p>
                      <a:endParaRPr lang="en-IN" dirty="0"/>
                    </a:p>
                  </a:txBody>
                  <a:tcPr marL="121706" marR="121706"/>
                </a:tc>
                <a:extLst>
                  <a:ext uri="{0D108BD9-81ED-4DB2-BD59-A6C34878D82A}">
                    <a16:rowId xmlns:a16="http://schemas.microsoft.com/office/drawing/2014/main" val="4228097586"/>
                  </a:ext>
                </a:extLst>
              </a:tr>
              <a:tr h="0">
                <a:tc>
                  <a:txBody>
                    <a:bodyPr/>
                    <a:lstStyle/>
                    <a:p>
                      <a:r>
                        <a:rPr lang="en-IN" dirty="0"/>
                        <a:t>Multiple R</a:t>
                      </a:r>
                    </a:p>
                  </a:txBody>
                  <a:tcPr marL="121706" marR="121706"/>
                </a:tc>
                <a:tc>
                  <a:txBody>
                    <a:bodyPr/>
                    <a:lstStyle/>
                    <a:p>
                      <a:r>
                        <a:rPr lang="en-IN" dirty="0"/>
                        <a:t>0.8676</a:t>
                      </a:r>
                    </a:p>
                  </a:txBody>
                  <a:tcPr marL="121706" marR="121706"/>
                </a:tc>
                <a:tc>
                  <a:txBody>
                    <a:bodyPr/>
                    <a:lstStyle/>
                    <a:p>
                      <a:endParaRPr lang="en-IN"/>
                    </a:p>
                  </a:txBody>
                  <a:tcPr marL="121706" marR="121706"/>
                </a:tc>
                <a:extLst>
                  <a:ext uri="{0D108BD9-81ED-4DB2-BD59-A6C34878D82A}">
                    <a16:rowId xmlns:a16="http://schemas.microsoft.com/office/drawing/2014/main" val="2272941342"/>
                  </a:ext>
                </a:extLst>
              </a:tr>
              <a:tr h="0">
                <a:tc>
                  <a:txBody>
                    <a:bodyPr/>
                    <a:lstStyle/>
                    <a:p>
                      <a:r>
                        <a:rPr lang="en-IN" dirty="0"/>
                        <a:t>R Square</a:t>
                      </a:r>
                    </a:p>
                  </a:txBody>
                  <a:tcPr marL="121706" marR="121706"/>
                </a:tc>
                <a:tc>
                  <a:txBody>
                    <a:bodyPr/>
                    <a:lstStyle/>
                    <a:p>
                      <a:r>
                        <a:rPr lang="en-IN" dirty="0"/>
                        <a:t>0.7527</a:t>
                      </a:r>
                    </a:p>
                  </a:txBody>
                  <a:tcPr marL="121706" marR="121706"/>
                </a:tc>
                <a:tc>
                  <a:txBody>
                    <a:bodyPr/>
                    <a:lstStyle/>
                    <a:p>
                      <a:endParaRPr lang="en-IN" dirty="0"/>
                    </a:p>
                  </a:txBody>
                  <a:tcPr marL="121706" marR="121706"/>
                </a:tc>
                <a:extLst>
                  <a:ext uri="{0D108BD9-81ED-4DB2-BD59-A6C34878D82A}">
                    <a16:rowId xmlns:a16="http://schemas.microsoft.com/office/drawing/2014/main" val="3543391742"/>
                  </a:ext>
                </a:extLst>
              </a:tr>
              <a:tr h="0">
                <a:tc>
                  <a:txBody>
                    <a:bodyPr/>
                    <a:lstStyle/>
                    <a:p>
                      <a:r>
                        <a:rPr lang="en-IN" dirty="0"/>
                        <a:t>Adjusted R Square</a:t>
                      </a:r>
                    </a:p>
                  </a:txBody>
                  <a:tcPr marL="121706" marR="121706"/>
                </a:tc>
                <a:tc>
                  <a:txBody>
                    <a:bodyPr/>
                    <a:lstStyle/>
                    <a:p>
                      <a:r>
                        <a:rPr lang="en-IN" dirty="0"/>
                        <a:t>0.7312</a:t>
                      </a:r>
                    </a:p>
                  </a:txBody>
                  <a:tcPr marL="121706" marR="121706"/>
                </a:tc>
                <a:tc>
                  <a:txBody>
                    <a:bodyPr/>
                    <a:lstStyle/>
                    <a:p>
                      <a:endParaRPr lang="en-IN" dirty="0"/>
                    </a:p>
                  </a:txBody>
                  <a:tcPr marL="121706" marR="121706"/>
                </a:tc>
                <a:extLst>
                  <a:ext uri="{0D108BD9-81ED-4DB2-BD59-A6C34878D82A}">
                    <a16:rowId xmlns:a16="http://schemas.microsoft.com/office/drawing/2014/main" val="20466730"/>
                  </a:ext>
                </a:extLst>
              </a:tr>
              <a:tr h="0">
                <a:tc>
                  <a:txBody>
                    <a:bodyPr/>
                    <a:lstStyle/>
                    <a:p>
                      <a:r>
                        <a:rPr lang="en-IN" dirty="0"/>
                        <a:t>Standard Error</a:t>
                      </a:r>
                    </a:p>
                  </a:txBody>
                  <a:tcPr marL="121706" marR="121706"/>
                </a:tc>
                <a:tc>
                  <a:txBody>
                    <a:bodyPr/>
                    <a:lstStyle/>
                    <a:p>
                      <a:r>
                        <a:rPr lang="en-IN" dirty="0"/>
                        <a:t>64.6098</a:t>
                      </a:r>
                    </a:p>
                  </a:txBody>
                  <a:tcPr marL="121706" marR="121706"/>
                </a:tc>
                <a:tc>
                  <a:txBody>
                    <a:bodyPr/>
                    <a:lstStyle/>
                    <a:p>
                      <a:endParaRPr lang="en-IN" dirty="0"/>
                    </a:p>
                  </a:txBody>
                  <a:tcPr marL="121706" marR="121706"/>
                </a:tc>
                <a:extLst>
                  <a:ext uri="{0D108BD9-81ED-4DB2-BD59-A6C34878D82A}">
                    <a16:rowId xmlns:a16="http://schemas.microsoft.com/office/drawing/2014/main" val="2383225225"/>
                  </a:ext>
                </a:extLst>
              </a:tr>
              <a:tr h="0">
                <a:tc>
                  <a:txBody>
                    <a:bodyPr/>
                    <a:lstStyle/>
                    <a:p>
                      <a:r>
                        <a:rPr lang="en-IN" dirty="0"/>
                        <a:t>Observations</a:t>
                      </a:r>
                    </a:p>
                  </a:txBody>
                  <a:tcPr marL="121706" marR="121706"/>
                </a:tc>
                <a:tc>
                  <a:txBody>
                    <a:bodyPr/>
                    <a:lstStyle/>
                    <a:p>
                      <a:r>
                        <a:rPr lang="en-IN" sz="1800" b="0" i="0" u="none" strike="noStrike" kern="1200" baseline="0" dirty="0">
                          <a:solidFill>
                            <a:schemeClr val="dk1"/>
                          </a:solidFill>
                          <a:latin typeface="+mn-lt"/>
                          <a:ea typeface="+mn-ea"/>
                          <a:cs typeface="+mn-cs"/>
                        </a:rPr>
                        <a:t>26</a:t>
                      </a:r>
                      <a:endParaRPr lang="en-IN" dirty="0"/>
                    </a:p>
                  </a:txBody>
                  <a:tcPr marL="121706" marR="121706"/>
                </a:tc>
                <a:tc>
                  <a:txBody>
                    <a:bodyPr/>
                    <a:lstStyle/>
                    <a:p>
                      <a:endParaRPr lang="en-IN" dirty="0"/>
                    </a:p>
                  </a:txBody>
                  <a:tcPr marL="121706" marR="121706"/>
                </a:tc>
                <a:extLst>
                  <a:ext uri="{0D108BD9-81ED-4DB2-BD59-A6C34878D82A}">
                    <a16:rowId xmlns:a16="http://schemas.microsoft.com/office/drawing/2014/main" val="831878355"/>
                  </a:ext>
                </a:extLst>
              </a:tr>
            </a:tbl>
          </a:graphicData>
        </a:graphic>
      </p:graphicFrame>
    </p:spTree>
    <p:extLst>
      <p:ext uri="{BB962C8B-B14F-4D97-AF65-F5344CB8AC3E}">
        <p14:creationId xmlns:p14="http://schemas.microsoft.com/office/powerpoint/2010/main" val="1677761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10AFA-D4EC-4BEA-AEB0-4D61096B7596}"/>
              </a:ext>
            </a:extLst>
          </p:cNvPr>
          <p:cNvSpPr>
            <a:spLocks noGrp="1"/>
          </p:cNvSpPr>
          <p:nvPr>
            <p:ph type="title"/>
          </p:nvPr>
        </p:nvSpPr>
        <p:spPr/>
        <p:txBody>
          <a:bodyPr/>
          <a:lstStyle/>
          <a:p>
            <a:r>
              <a:rPr lang="en-US" dirty="0"/>
              <a:t>14.3 Goodness-of-Fit Measures </a:t>
            </a:r>
            <a:r>
              <a:rPr lang="en-US" sz="1000" dirty="0"/>
              <a:t>15</a:t>
            </a:r>
            <a:endParaRPr lang="en-IN" dirty="0"/>
          </a:p>
        </p:txBody>
      </p:sp>
      <p:graphicFrame>
        <p:nvGraphicFramePr>
          <p:cNvPr id="7" name="Table 11">
            <a:extLst>
              <a:ext uri="{FF2B5EF4-FFF2-40B4-BE49-F238E27FC236}">
                <a16:creationId xmlns:a16="http://schemas.microsoft.com/office/drawing/2014/main" id="{37158555-8BC0-4981-B88E-9BBE5093A757}"/>
              </a:ext>
            </a:extLst>
          </p:cNvPr>
          <p:cNvGraphicFramePr>
            <a:graphicFrameLocks noGrp="1"/>
          </p:cNvGraphicFramePr>
          <p:nvPr>
            <p:extLst>
              <p:ext uri="{D42A27DB-BD31-4B8C-83A1-F6EECF244321}">
                <p14:modId xmlns:p14="http://schemas.microsoft.com/office/powerpoint/2010/main" val="1005069438"/>
              </p:ext>
            </p:extLst>
          </p:nvPr>
        </p:nvGraphicFramePr>
        <p:xfrm>
          <a:off x="573024" y="1484581"/>
          <a:ext cx="8113776" cy="1854200"/>
        </p:xfrm>
        <a:graphic>
          <a:graphicData uri="http://schemas.openxmlformats.org/drawingml/2006/table">
            <a:tbl>
              <a:tblPr firstRow="1" bandRow="1">
                <a:tableStyleId>{5C22544A-7EE6-4342-B048-85BDC9FD1C3A}</a:tableStyleId>
              </a:tblPr>
              <a:tblGrid>
                <a:gridCol w="1484376">
                  <a:extLst>
                    <a:ext uri="{9D8B030D-6E8A-4147-A177-3AD203B41FA5}">
                      <a16:colId xmlns:a16="http://schemas.microsoft.com/office/drawing/2014/main" val="3186174823"/>
                    </a:ext>
                  </a:extLst>
                </a:gridCol>
                <a:gridCol w="914400">
                  <a:extLst>
                    <a:ext uri="{9D8B030D-6E8A-4147-A177-3AD203B41FA5}">
                      <a16:colId xmlns:a16="http://schemas.microsoft.com/office/drawing/2014/main" val="2694300437"/>
                    </a:ext>
                  </a:extLst>
                </a:gridCol>
                <a:gridCol w="1371600">
                  <a:extLst>
                    <a:ext uri="{9D8B030D-6E8A-4147-A177-3AD203B41FA5}">
                      <a16:colId xmlns:a16="http://schemas.microsoft.com/office/drawing/2014/main" val="688602936"/>
                    </a:ext>
                  </a:extLst>
                </a:gridCol>
                <a:gridCol w="1371600">
                  <a:extLst>
                    <a:ext uri="{9D8B030D-6E8A-4147-A177-3AD203B41FA5}">
                      <a16:colId xmlns:a16="http://schemas.microsoft.com/office/drawing/2014/main" val="433118786"/>
                    </a:ext>
                  </a:extLst>
                </a:gridCol>
                <a:gridCol w="1295400">
                  <a:extLst>
                    <a:ext uri="{9D8B030D-6E8A-4147-A177-3AD203B41FA5}">
                      <a16:colId xmlns:a16="http://schemas.microsoft.com/office/drawing/2014/main" val="151684906"/>
                    </a:ext>
                  </a:extLst>
                </a:gridCol>
                <a:gridCol w="1676400">
                  <a:extLst>
                    <a:ext uri="{9D8B030D-6E8A-4147-A177-3AD203B41FA5}">
                      <a16:colId xmlns:a16="http://schemas.microsoft.com/office/drawing/2014/main" val="626616383"/>
                    </a:ext>
                  </a:extLst>
                </a:gridCol>
              </a:tblGrid>
              <a:tr h="370840">
                <a:tc>
                  <a:txBody>
                    <a:bodyPr/>
                    <a:lstStyle/>
                    <a:p>
                      <a:pPr algn="ctr"/>
                      <a:r>
                        <a:rPr lang="en-IN" dirty="0"/>
                        <a:t>ANOVA</a:t>
                      </a:r>
                    </a:p>
                  </a:txBody>
                  <a:tcPr marL="121706" marR="121706"/>
                </a:tc>
                <a:tc>
                  <a:txBody>
                    <a:bodyPr/>
                    <a:lstStyle/>
                    <a:p>
                      <a:pPr algn="ctr"/>
                      <a:endParaRPr lang="en-IN" dirty="0"/>
                    </a:p>
                  </a:txBody>
                  <a:tcPr marL="121706" marR="121706"/>
                </a:tc>
                <a:tc>
                  <a:txBody>
                    <a:bodyPr/>
                    <a:lstStyle/>
                    <a:p>
                      <a:pPr algn="ctr"/>
                      <a:endParaRPr lang="en-IN" dirty="0"/>
                    </a:p>
                  </a:txBody>
                  <a:tcPr marL="121706" marR="121706"/>
                </a:tc>
                <a:tc>
                  <a:txBody>
                    <a:bodyPr/>
                    <a:lstStyle/>
                    <a:p>
                      <a:pPr algn="ctr"/>
                      <a:endParaRPr lang="en-IN" dirty="0"/>
                    </a:p>
                  </a:txBody>
                  <a:tcPr marL="121706" marR="121706"/>
                </a:tc>
                <a:tc>
                  <a:txBody>
                    <a:bodyPr/>
                    <a:lstStyle/>
                    <a:p>
                      <a:pPr algn="ctr"/>
                      <a:endParaRPr lang="en-IN" dirty="0"/>
                    </a:p>
                  </a:txBody>
                  <a:tcPr marL="121706" marR="121706"/>
                </a:tc>
                <a:tc>
                  <a:txBody>
                    <a:bodyPr/>
                    <a:lstStyle/>
                    <a:p>
                      <a:pPr algn="ctr"/>
                      <a:endParaRPr lang="en-IN" dirty="0"/>
                    </a:p>
                  </a:txBody>
                  <a:tcPr marL="121706" marR="121706"/>
                </a:tc>
                <a:extLst>
                  <a:ext uri="{0D108BD9-81ED-4DB2-BD59-A6C34878D82A}">
                    <a16:rowId xmlns:a16="http://schemas.microsoft.com/office/drawing/2014/main" val="3859182516"/>
                  </a:ext>
                </a:extLst>
              </a:tr>
              <a:tr h="370840">
                <a:tc>
                  <a:txBody>
                    <a:bodyPr/>
                    <a:lstStyle/>
                    <a:p>
                      <a:pPr algn="ctr"/>
                      <a:endParaRPr lang="en-IN" dirty="0">
                        <a:solidFill>
                          <a:schemeClr val="bg1"/>
                        </a:solidFill>
                      </a:endParaRPr>
                    </a:p>
                  </a:txBody>
                  <a:tcPr marL="121706" marR="121706">
                    <a:solidFill>
                      <a:schemeClr val="accent1"/>
                    </a:solidFill>
                  </a:tcPr>
                </a:tc>
                <a:tc>
                  <a:txBody>
                    <a:bodyPr/>
                    <a:lstStyle/>
                    <a:p>
                      <a:pPr algn="ctr"/>
                      <a:r>
                        <a:rPr lang="en-IN" sz="1800" b="1" i="1" u="none" strike="noStrike" kern="1200" baseline="0" dirty="0">
                          <a:solidFill>
                            <a:schemeClr val="bg1"/>
                          </a:solidFill>
                          <a:latin typeface="+mn-lt"/>
                          <a:ea typeface="+mn-ea"/>
                          <a:cs typeface="+mn-cs"/>
                        </a:rPr>
                        <a:t>df </a:t>
                      </a:r>
                      <a:endParaRPr lang="en-IN" dirty="0">
                        <a:solidFill>
                          <a:schemeClr val="bg1"/>
                        </a:solidFill>
                      </a:endParaRPr>
                    </a:p>
                  </a:txBody>
                  <a:tcPr marL="121706" marR="121706">
                    <a:solidFill>
                      <a:schemeClr val="accent1"/>
                    </a:solidFill>
                  </a:tcPr>
                </a:tc>
                <a:tc>
                  <a:txBody>
                    <a:bodyPr/>
                    <a:lstStyle/>
                    <a:p>
                      <a:pPr algn="ctr"/>
                      <a:r>
                        <a:rPr lang="en-IN" sz="1800" b="1" i="1" u="none" strike="noStrike" kern="1200" baseline="0" dirty="0">
                          <a:solidFill>
                            <a:schemeClr val="bg1"/>
                          </a:solidFill>
                          <a:latin typeface="+mn-lt"/>
                          <a:ea typeface="+mn-ea"/>
                          <a:cs typeface="+mn-cs"/>
                        </a:rPr>
                        <a:t>SS</a:t>
                      </a:r>
                      <a:endParaRPr lang="en-IN" dirty="0">
                        <a:solidFill>
                          <a:schemeClr val="bg1"/>
                        </a:solidFill>
                      </a:endParaRPr>
                    </a:p>
                  </a:txBody>
                  <a:tcPr marL="121706" marR="121706">
                    <a:solidFill>
                      <a:schemeClr val="accent1"/>
                    </a:solidFill>
                  </a:tcPr>
                </a:tc>
                <a:tc>
                  <a:txBody>
                    <a:bodyPr/>
                    <a:lstStyle/>
                    <a:p>
                      <a:pPr algn="ctr"/>
                      <a:r>
                        <a:rPr lang="en-IN" b="1" i="1" dirty="0">
                          <a:solidFill>
                            <a:schemeClr val="bg1"/>
                          </a:solidFill>
                        </a:rPr>
                        <a:t>MS</a:t>
                      </a:r>
                    </a:p>
                  </a:txBody>
                  <a:tcPr marL="121706" marR="121706">
                    <a:solidFill>
                      <a:schemeClr val="accent1"/>
                    </a:solidFill>
                  </a:tcPr>
                </a:tc>
                <a:tc>
                  <a:txBody>
                    <a:bodyPr/>
                    <a:lstStyle/>
                    <a:p>
                      <a:pPr algn="ctr"/>
                      <a:r>
                        <a:rPr lang="en-IN" b="1" i="1" dirty="0">
                          <a:solidFill>
                            <a:schemeClr val="bg1"/>
                          </a:solidFill>
                        </a:rPr>
                        <a:t>F</a:t>
                      </a:r>
                    </a:p>
                  </a:txBody>
                  <a:tcPr marL="121706" marR="121706">
                    <a:solidFill>
                      <a:schemeClr val="accent1"/>
                    </a:solidFill>
                  </a:tcPr>
                </a:tc>
                <a:tc>
                  <a:txBody>
                    <a:bodyPr/>
                    <a:lstStyle/>
                    <a:p>
                      <a:pPr algn="ctr"/>
                      <a:r>
                        <a:rPr lang="en-IN" b="1" i="1" dirty="0">
                          <a:solidFill>
                            <a:schemeClr val="bg1"/>
                          </a:solidFill>
                        </a:rPr>
                        <a:t>Significance F</a:t>
                      </a:r>
                    </a:p>
                  </a:txBody>
                  <a:tcPr marL="121706" marR="121706">
                    <a:solidFill>
                      <a:schemeClr val="accent1"/>
                    </a:solidFill>
                  </a:tcPr>
                </a:tc>
                <a:extLst>
                  <a:ext uri="{0D108BD9-81ED-4DB2-BD59-A6C34878D82A}">
                    <a16:rowId xmlns:a16="http://schemas.microsoft.com/office/drawing/2014/main" val="1998298649"/>
                  </a:ext>
                </a:extLst>
              </a:tr>
              <a:tr h="370840">
                <a:tc>
                  <a:txBody>
                    <a:bodyPr/>
                    <a:lstStyle/>
                    <a:p>
                      <a:pPr algn="l"/>
                      <a:r>
                        <a:rPr lang="en-IN" dirty="0"/>
                        <a:t>Regression</a:t>
                      </a:r>
                    </a:p>
                  </a:txBody>
                  <a:tcPr marL="121706" marR="121706"/>
                </a:tc>
                <a:tc>
                  <a:txBody>
                    <a:bodyPr/>
                    <a:lstStyle/>
                    <a:p>
                      <a:pPr algn="ctr"/>
                      <a:r>
                        <a:rPr lang="en-US" dirty="0"/>
                        <a:t>2</a:t>
                      </a:r>
                      <a:endParaRPr lang="en-IN" dirty="0"/>
                    </a:p>
                  </a:txBody>
                  <a:tcPr marL="121706" marR="121706"/>
                </a:tc>
                <a:tc>
                  <a:txBody>
                    <a:bodyPr/>
                    <a:lstStyle/>
                    <a:p>
                      <a:pPr algn="ctr"/>
                      <a:r>
                        <a:rPr lang="en-IN" dirty="0"/>
                        <a:t>292170.77</a:t>
                      </a:r>
                    </a:p>
                  </a:txBody>
                  <a:tcPr marL="121706" marR="121706"/>
                </a:tc>
                <a:tc>
                  <a:txBody>
                    <a:bodyPr/>
                    <a:lstStyle/>
                    <a:p>
                      <a:pPr algn="ctr"/>
                      <a:r>
                        <a:rPr lang="en-IN" dirty="0"/>
                        <a:t>146085.39</a:t>
                      </a:r>
                    </a:p>
                  </a:txBody>
                  <a:tcPr marL="121706" marR="121706"/>
                </a:tc>
                <a:tc>
                  <a:txBody>
                    <a:bodyPr/>
                    <a:lstStyle/>
                    <a:p>
                      <a:pPr algn="ctr"/>
                      <a:r>
                        <a:rPr lang="en-IN" dirty="0"/>
                        <a:t>34.9954</a:t>
                      </a:r>
                    </a:p>
                  </a:txBody>
                  <a:tcPr marL="121706" marR="121706"/>
                </a:tc>
                <a:tc>
                  <a:txBody>
                    <a:bodyPr/>
                    <a:lstStyle/>
                    <a:p>
                      <a:pPr algn="ctr"/>
                      <a:r>
                        <a:rPr lang="en-IN" dirty="0"/>
                        <a:t>1.05E-07</a:t>
                      </a:r>
                    </a:p>
                  </a:txBody>
                  <a:tcPr marL="121706" marR="121706"/>
                </a:tc>
                <a:extLst>
                  <a:ext uri="{0D108BD9-81ED-4DB2-BD59-A6C34878D82A}">
                    <a16:rowId xmlns:a16="http://schemas.microsoft.com/office/drawing/2014/main" val="2699158774"/>
                  </a:ext>
                </a:extLst>
              </a:tr>
              <a:tr h="370840">
                <a:tc>
                  <a:txBody>
                    <a:bodyPr/>
                    <a:lstStyle/>
                    <a:p>
                      <a:pPr algn="l"/>
                      <a:r>
                        <a:rPr lang="en-IN" dirty="0"/>
                        <a:t>Residual</a:t>
                      </a:r>
                    </a:p>
                  </a:txBody>
                  <a:tcPr marL="121706" marR="121706"/>
                </a:tc>
                <a:tc>
                  <a:txBody>
                    <a:bodyPr/>
                    <a:lstStyle/>
                    <a:p>
                      <a:pPr algn="ctr"/>
                      <a:r>
                        <a:rPr lang="en-US" dirty="0"/>
                        <a:t>23</a:t>
                      </a:r>
                      <a:endParaRPr lang="en-IN" dirty="0"/>
                    </a:p>
                  </a:txBody>
                  <a:tcPr marL="121706" marR="121706"/>
                </a:tc>
                <a:tc>
                  <a:txBody>
                    <a:bodyPr/>
                    <a:lstStyle/>
                    <a:p>
                      <a:pPr algn="ctr"/>
                      <a:r>
                        <a:rPr lang="en-IN" dirty="0"/>
                        <a:t>96011.69</a:t>
                      </a:r>
                    </a:p>
                  </a:txBody>
                  <a:tcPr marL="121706" marR="121706"/>
                </a:tc>
                <a:tc>
                  <a:txBody>
                    <a:bodyPr/>
                    <a:lstStyle/>
                    <a:p>
                      <a:pPr algn="ctr"/>
                      <a:r>
                        <a:rPr lang="en-IN" dirty="0"/>
                        <a:t>4174.42</a:t>
                      </a:r>
                    </a:p>
                  </a:txBody>
                  <a:tcPr marL="121706" marR="121706"/>
                </a:tc>
                <a:tc>
                  <a:txBody>
                    <a:bodyPr/>
                    <a:lstStyle/>
                    <a:p>
                      <a:pPr algn="ctr"/>
                      <a:endParaRPr lang="en-IN" dirty="0"/>
                    </a:p>
                  </a:txBody>
                  <a:tcPr marL="121706" marR="121706"/>
                </a:tc>
                <a:tc>
                  <a:txBody>
                    <a:bodyPr/>
                    <a:lstStyle/>
                    <a:p>
                      <a:pPr algn="ctr"/>
                      <a:endParaRPr lang="en-IN" dirty="0"/>
                    </a:p>
                  </a:txBody>
                  <a:tcPr marL="121706" marR="121706"/>
                </a:tc>
                <a:extLst>
                  <a:ext uri="{0D108BD9-81ED-4DB2-BD59-A6C34878D82A}">
                    <a16:rowId xmlns:a16="http://schemas.microsoft.com/office/drawing/2014/main" val="1575514401"/>
                  </a:ext>
                </a:extLst>
              </a:tr>
              <a:tr h="370840">
                <a:tc>
                  <a:txBody>
                    <a:bodyPr/>
                    <a:lstStyle/>
                    <a:p>
                      <a:pPr algn="l"/>
                      <a:r>
                        <a:rPr lang="en-IN" dirty="0"/>
                        <a:t>Total</a:t>
                      </a:r>
                    </a:p>
                  </a:txBody>
                  <a:tcPr marL="121706" marR="121706"/>
                </a:tc>
                <a:tc>
                  <a:txBody>
                    <a:bodyPr/>
                    <a:lstStyle/>
                    <a:p>
                      <a:pPr algn="ctr"/>
                      <a:r>
                        <a:rPr lang="en-US" dirty="0"/>
                        <a:t>25</a:t>
                      </a:r>
                      <a:endParaRPr lang="en-IN" dirty="0"/>
                    </a:p>
                  </a:txBody>
                  <a:tcPr marL="121706" marR="121706"/>
                </a:tc>
                <a:tc>
                  <a:txBody>
                    <a:bodyPr/>
                    <a:lstStyle/>
                    <a:p>
                      <a:pPr algn="ctr"/>
                      <a:r>
                        <a:rPr lang="en-IN" dirty="0"/>
                        <a:t>388182.46</a:t>
                      </a:r>
                    </a:p>
                  </a:txBody>
                  <a:tcPr marL="121706" marR="121706"/>
                </a:tc>
                <a:tc>
                  <a:txBody>
                    <a:bodyPr/>
                    <a:lstStyle/>
                    <a:p>
                      <a:pPr algn="ctr"/>
                      <a:endParaRPr lang="en-IN"/>
                    </a:p>
                  </a:txBody>
                  <a:tcPr marL="121706" marR="121706"/>
                </a:tc>
                <a:tc>
                  <a:txBody>
                    <a:bodyPr/>
                    <a:lstStyle/>
                    <a:p>
                      <a:pPr algn="ctr"/>
                      <a:endParaRPr lang="en-IN"/>
                    </a:p>
                  </a:txBody>
                  <a:tcPr marL="121706" marR="121706"/>
                </a:tc>
                <a:tc>
                  <a:txBody>
                    <a:bodyPr/>
                    <a:lstStyle/>
                    <a:p>
                      <a:pPr algn="ctr"/>
                      <a:endParaRPr lang="en-IN" dirty="0"/>
                    </a:p>
                  </a:txBody>
                  <a:tcPr marL="121706" marR="121706"/>
                </a:tc>
                <a:extLst>
                  <a:ext uri="{0D108BD9-81ED-4DB2-BD59-A6C34878D82A}">
                    <a16:rowId xmlns:a16="http://schemas.microsoft.com/office/drawing/2014/main" val="3212898924"/>
                  </a:ext>
                </a:extLst>
              </a:tr>
            </a:tbl>
          </a:graphicData>
        </a:graphic>
      </p:graphicFrame>
      <p:graphicFrame>
        <p:nvGraphicFramePr>
          <p:cNvPr id="8" name="Table 7">
            <a:extLst>
              <a:ext uri="{FF2B5EF4-FFF2-40B4-BE49-F238E27FC236}">
                <a16:creationId xmlns:a16="http://schemas.microsoft.com/office/drawing/2014/main" id="{3ADC95B6-D902-4B2C-9BA1-540D9106A9F3}"/>
              </a:ext>
            </a:extLst>
          </p:cNvPr>
          <p:cNvGraphicFramePr>
            <a:graphicFrameLocks noGrp="1"/>
          </p:cNvGraphicFramePr>
          <p:nvPr>
            <p:extLst>
              <p:ext uri="{D42A27DB-BD31-4B8C-83A1-F6EECF244321}">
                <p14:modId xmlns:p14="http://schemas.microsoft.com/office/powerpoint/2010/main" val="3778865873"/>
              </p:ext>
            </p:extLst>
          </p:nvPr>
        </p:nvGraphicFramePr>
        <p:xfrm>
          <a:off x="573024" y="3488006"/>
          <a:ext cx="8113776" cy="2021840"/>
        </p:xfrm>
        <a:graphic>
          <a:graphicData uri="http://schemas.openxmlformats.org/drawingml/2006/table">
            <a:tbl>
              <a:tblPr firstRow="1" bandRow="1">
                <a:tableStyleId>{5C22544A-7EE6-4342-B048-85BDC9FD1C3A}</a:tableStyleId>
              </a:tblPr>
              <a:tblGrid>
                <a:gridCol w="1179576">
                  <a:extLst>
                    <a:ext uri="{9D8B030D-6E8A-4147-A177-3AD203B41FA5}">
                      <a16:colId xmlns:a16="http://schemas.microsoft.com/office/drawing/2014/main" val="3186174823"/>
                    </a:ext>
                  </a:extLst>
                </a:gridCol>
                <a:gridCol w="1447800">
                  <a:extLst>
                    <a:ext uri="{9D8B030D-6E8A-4147-A177-3AD203B41FA5}">
                      <a16:colId xmlns:a16="http://schemas.microsoft.com/office/drawing/2014/main" val="2694300437"/>
                    </a:ext>
                  </a:extLst>
                </a:gridCol>
                <a:gridCol w="1295400">
                  <a:extLst>
                    <a:ext uri="{9D8B030D-6E8A-4147-A177-3AD203B41FA5}">
                      <a16:colId xmlns:a16="http://schemas.microsoft.com/office/drawing/2014/main" val="688602936"/>
                    </a:ext>
                  </a:extLst>
                </a:gridCol>
                <a:gridCol w="1066800">
                  <a:extLst>
                    <a:ext uri="{9D8B030D-6E8A-4147-A177-3AD203B41FA5}">
                      <a16:colId xmlns:a16="http://schemas.microsoft.com/office/drawing/2014/main" val="433118786"/>
                    </a:ext>
                  </a:extLst>
                </a:gridCol>
                <a:gridCol w="1143000">
                  <a:extLst>
                    <a:ext uri="{9D8B030D-6E8A-4147-A177-3AD203B41FA5}">
                      <a16:colId xmlns:a16="http://schemas.microsoft.com/office/drawing/2014/main" val="151684906"/>
                    </a:ext>
                  </a:extLst>
                </a:gridCol>
                <a:gridCol w="1066800">
                  <a:extLst>
                    <a:ext uri="{9D8B030D-6E8A-4147-A177-3AD203B41FA5}">
                      <a16:colId xmlns:a16="http://schemas.microsoft.com/office/drawing/2014/main" val="626616383"/>
                    </a:ext>
                  </a:extLst>
                </a:gridCol>
                <a:gridCol w="914400">
                  <a:extLst>
                    <a:ext uri="{9D8B030D-6E8A-4147-A177-3AD203B41FA5}">
                      <a16:colId xmlns:a16="http://schemas.microsoft.com/office/drawing/2014/main" val="583680162"/>
                    </a:ext>
                  </a:extLst>
                </a:gridCol>
              </a:tblGrid>
              <a:tr h="370840">
                <a:tc>
                  <a:txBody>
                    <a:bodyPr/>
                    <a:lstStyle/>
                    <a:p>
                      <a:pPr algn="ctr"/>
                      <a:endParaRPr lang="en-IN" i="1" dirty="0"/>
                    </a:p>
                  </a:txBody>
                  <a:tcPr marL="121706" marR="121706" anchor="b"/>
                </a:tc>
                <a:tc>
                  <a:txBody>
                    <a:bodyPr/>
                    <a:lstStyle/>
                    <a:p>
                      <a:pPr algn="ctr"/>
                      <a:r>
                        <a:rPr lang="en-IN" i="1" dirty="0"/>
                        <a:t>Coefficients</a:t>
                      </a:r>
                    </a:p>
                  </a:txBody>
                  <a:tcPr marL="121706" marR="121706" anchor="b"/>
                </a:tc>
                <a:tc>
                  <a:txBody>
                    <a:bodyPr/>
                    <a:lstStyle/>
                    <a:p>
                      <a:pPr algn="ctr"/>
                      <a:r>
                        <a:rPr lang="en-IN" i="1" dirty="0"/>
                        <a:t>Standard</a:t>
                      </a:r>
                    </a:p>
                    <a:p>
                      <a:pPr algn="ctr"/>
                      <a:r>
                        <a:rPr lang="en-IN" i="1" dirty="0"/>
                        <a:t>Error</a:t>
                      </a:r>
                    </a:p>
                  </a:txBody>
                  <a:tcPr marL="121706" marR="121706" anchor="b"/>
                </a:tc>
                <a:tc>
                  <a:txBody>
                    <a:bodyPr/>
                    <a:lstStyle/>
                    <a:p>
                      <a:pPr algn="ctr"/>
                      <a:r>
                        <a:rPr lang="en-IN" i="1" dirty="0"/>
                        <a:t>t Stat</a:t>
                      </a:r>
                    </a:p>
                  </a:txBody>
                  <a:tcPr marL="121706" marR="121706" anchor="b"/>
                </a:tc>
                <a:tc>
                  <a:txBody>
                    <a:bodyPr/>
                    <a:lstStyle/>
                    <a:p>
                      <a:pPr algn="ctr"/>
                      <a:r>
                        <a:rPr lang="en-IN" i="1" dirty="0"/>
                        <a:t>p-Value</a:t>
                      </a:r>
                    </a:p>
                  </a:txBody>
                  <a:tcPr marL="121706" marR="121706" anchor="b"/>
                </a:tc>
                <a:tc>
                  <a:txBody>
                    <a:bodyPr/>
                    <a:lstStyle/>
                    <a:p>
                      <a:pPr algn="ctr"/>
                      <a:r>
                        <a:rPr lang="en-IN" i="1" dirty="0"/>
                        <a:t>Lower</a:t>
                      </a:r>
                    </a:p>
                    <a:p>
                      <a:pPr algn="ctr"/>
                      <a:r>
                        <a:rPr lang="en-IN" i="1" dirty="0"/>
                        <a:t>95%</a:t>
                      </a:r>
                    </a:p>
                  </a:txBody>
                  <a:tcPr marL="121706" marR="121706" anchor="b"/>
                </a:tc>
                <a:tc>
                  <a:txBody>
                    <a:bodyPr/>
                    <a:lstStyle/>
                    <a:p>
                      <a:pPr algn="ctr"/>
                      <a:r>
                        <a:rPr lang="en-IN" i="1" dirty="0"/>
                        <a:t>Upper</a:t>
                      </a:r>
                    </a:p>
                    <a:p>
                      <a:pPr algn="ctr"/>
                      <a:r>
                        <a:rPr lang="en-IN" i="1" dirty="0"/>
                        <a:t>95%</a:t>
                      </a:r>
                    </a:p>
                  </a:txBody>
                  <a:tcPr marL="121706" marR="121706" anchor="b"/>
                </a:tc>
                <a:extLst>
                  <a:ext uri="{0D108BD9-81ED-4DB2-BD59-A6C34878D82A}">
                    <a16:rowId xmlns:a16="http://schemas.microsoft.com/office/drawing/2014/main" val="3859182516"/>
                  </a:ext>
                </a:extLst>
              </a:tr>
              <a:tr h="370840">
                <a:tc>
                  <a:txBody>
                    <a:bodyPr/>
                    <a:lstStyle/>
                    <a:p>
                      <a:pPr algn="l"/>
                      <a:r>
                        <a:rPr lang="en-IN" dirty="0"/>
                        <a:t>Intercept</a:t>
                      </a:r>
                    </a:p>
                  </a:txBody>
                  <a:tcPr marL="121706" marR="121706"/>
                </a:tc>
                <a:tc>
                  <a:txBody>
                    <a:bodyPr/>
                    <a:lstStyle/>
                    <a:p>
                      <a:pPr algn="ctr"/>
                      <a:r>
                        <a:rPr lang="en-IN" b="1" dirty="0"/>
                        <a:t>198.9956</a:t>
                      </a:r>
                    </a:p>
                  </a:txBody>
                  <a:tcPr marL="121706" marR="121706"/>
                </a:tc>
                <a:tc>
                  <a:txBody>
                    <a:bodyPr/>
                    <a:lstStyle/>
                    <a:p>
                      <a:pPr algn="ctr"/>
                      <a:r>
                        <a:rPr lang="en-IN" dirty="0"/>
                        <a:t>156.3619</a:t>
                      </a:r>
                    </a:p>
                  </a:txBody>
                  <a:tcPr marL="121706" marR="121706"/>
                </a:tc>
                <a:tc>
                  <a:txBody>
                    <a:bodyPr/>
                    <a:lstStyle/>
                    <a:p>
                      <a:pPr algn="ctr"/>
                      <a:r>
                        <a:rPr lang="en-IN" b="0" i="0" dirty="0"/>
                        <a:t>1.2727</a:t>
                      </a:r>
                    </a:p>
                  </a:txBody>
                  <a:tcPr marL="121706" marR="121706"/>
                </a:tc>
                <a:tc>
                  <a:txBody>
                    <a:bodyPr/>
                    <a:lstStyle/>
                    <a:p>
                      <a:pPr algn="ctr"/>
                      <a:r>
                        <a:rPr lang="en-IN" b="0" i="0" dirty="0"/>
                        <a:t>0.2159</a:t>
                      </a:r>
                    </a:p>
                  </a:txBody>
                  <a:tcPr marL="121706" marR="121706"/>
                </a:tc>
                <a:tc>
                  <a:txBody>
                    <a:bodyPr/>
                    <a:lstStyle/>
                    <a:p>
                      <a:pPr algn="ctr"/>
                      <a:r>
                        <a:rPr lang="en-IN" b="0" i="0" dirty="0"/>
                        <a:t>−124.46</a:t>
                      </a:r>
                    </a:p>
                  </a:txBody>
                  <a:tcPr marL="121706" marR="121706"/>
                </a:tc>
                <a:tc>
                  <a:txBody>
                    <a:bodyPr/>
                    <a:lstStyle/>
                    <a:p>
                      <a:pPr algn="ctr"/>
                      <a:r>
                        <a:rPr lang="en-IN" b="0" i="0" dirty="0"/>
                        <a:t>522.45</a:t>
                      </a:r>
                    </a:p>
                  </a:txBody>
                  <a:tcPr marL="121706" marR="121706"/>
                </a:tc>
                <a:extLst>
                  <a:ext uri="{0D108BD9-81ED-4DB2-BD59-A6C34878D82A}">
                    <a16:rowId xmlns:a16="http://schemas.microsoft.com/office/drawing/2014/main" val="1998298649"/>
                  </a:ext>
                </a:extLst>
              </a:tr>
              <a:tr h="370840">
                <a:tc>
                  <a:txBody>
                    <a:bodyPr/>
                    <a:lstStyle/>
                    <a:p>
                      <a:pPr algn="l"/>
                      <a:r>
                        <a:rPr lang="en-IN" dirty="0"/>
                        <a:t>Income</a:t>
                      </a:r>
                    </a:p>
                  </a:txBody>
                  <a:tcPr marL="121706" marR="121706"/>
                </a:tc>
                <a:tc>
                  <a:txBody>
                    <a:bodyPr/>
                    <a:lstStyle/>
                    <a:p>
                      <a:pPr algn="ctr"/>
                      <a:r>
                        <a:rPr lang="en-IN" b="1" dirty="0"/>
                        <a:t>10.5122</a:t>
                      </a:r>
                    </a:p>
                  </a:txBody>
                  <a:tcPr marL="121706" marR="121706"/>
                </a:tc>
                <a:tc>
                  <a:txBody>
                    <a:bodyPr/>
                    <a:lstStyle/>
                    <a:p>
                      <a:pPr algn="ctr"/>
                      <a:r>
                        <a:rPr lang="en-IN" dirty="0"/>
                        <a:t>1.4765</a:t>
                      </a:r>
                    </a:p>
                  </a:txBody>
                  <a:tcPr marL="121706" marR="121706"/>
                </a:tc>
                <a:tc>
                  <a:txBody>
                    <a:bodyPr/>
                    <a:lstStyle/>
                    <a:p>
                      <a:pPr algn="ctr"/>
                      <a:r>
                        <a:rPr lang="en-IN" b="0" i="0" dirty="0"/>
                        <a:t>7.1120</a:t>
                      </a:r>
                    </a:p>
                  </a:txBody>
                  <a:tcPr marL="121706" marR="121706"/>
                </a:tc>
                <a:tc>
                  <a:txBody>
                    <a:bodyPr/>
                    <a:lstStyle/>
                    <a:p>
                      <a:pPr algn="ctr"/>
                      <a:r>
                        <a:rPr lang="en-IN" b="0" i="0" dirty="0"/>
                        <a:t>2.98E-07</a:t>
                      </a:r>
                    </a:p>
                  </a:txBody>
                  <a:tcPr marL="121706" marR="121706"/>
                </a:tc>
                <a:tc>
                  <a:txBody>
                    <a:bodyPr/>
                    <a:lstStyle/>
                    <a:p>
                      <a:pPr algn="ctr"/>
                      <a:r>
                        <a:rPr lang="en-IN" b="0" i="0" dirty="0"/>
                        <a:t>7.46</a:t>
                      </a:r>
                    </a:p>
                  </a:txBody>
                  <a:tcPr marL="121706" marR="121706"/>
                </a:tc>
                <a:tc>
                  <a:txBody>
                    <a:bodyPr/>
                    <a:lstStyle/>
                    <a:p>
                      <a:pPr algn="ctr"/>
                      <a:r>
                        <a:rPr lang="en-IN" b="0" i="0" dirty="0"/>
                        <a:t>13.57</a:t>
                      </a:r>
                    </a:p>
                  </a:txBody>
                  <a:tcPr marL="121706" marR="121706"/>
                </a:tc>
                <a:extLst>
                  <a:ext uri="{0D108BD9-81ED-4DB2-BD59-A6C34878D82A}">
                    <a16:rowId xmlns:a16="http://schemas.microsoft.com/office/drawing/2014/main" val="2699158774"/>
                  </a:ext>
                </a:extLst>
              </a:tr>
              <a:tr h="370840">
                <a:tc>
                  <a:txBody>
                    <a:bodyPr/>
                    <a:lstStyle/>
                    <a:p>
                      <a:pPr algn="l"/>
                      <a:r>
                        <a:rPr lang="en-IN" dirty="0"/>
                        <a:t>Unemployment</a:t>
                      </a:r>
                    </a:p>
                  </a:txBody>
                  <a:tcPr marL="121706" marR="121706"/>
                </a:tc>
                <a:tc>
                  <a:txBody>
                    <a:bodyPr/>
                    <a:lstStyle/>
                    <a:p>
                      <a:pPr algn="ctr"/>
                      <a:r>
                        <a:rPr lang="en-IN" b="1" dirty="0"/>
                        <a:t>0.6186</a:t>
                      </a:r>
                    </a:p>
                  </a:txBody>
                  <a:tcPr marL="121706" marR="121706"/>
                </a:tc>
                <a:tc>
                  <a:txBody>
                    <a:bodyPr/>
                    <a:lstStyle/>
                    <a:p>
                      <a:pPr algn="ctr"/>
                      <a:r>
                        <a:rPr lang="en-IN" dirty="0"/>
                        <a:t>6.8679</a:t>
                      </a:r>
                    </a:p>
                  </a:txBody>
                  <a:tcPr marL="121706" marR="121706"/>
                </a:tc>
                <a:tc>
                  <a:txBody>
                    <a:bodyPr/>
                    <a:lstStyle/>
                    <a:p>
                      <a:pPr algn="ctr"/>
                      <a:r>
                        <a:rPr lang="en-IN" b="0" i="0" dirty="0"/>
                        <a:t>0.0901</a:t>
                      </a:r>
                    </a:p>
                  </a:txBody>
                  <a:tcPr marL="121706" marR="121706"/>
                </a:tc>
                <a:tc>
                  <a:txBody>
                    <a:bodyPr/>
                    <a:lstStyle/>
                    <a:p>
                      <a:pPr algn="ctr"/>
                      <a:r>
                        <a:rPr lang="en-IN" b="0" i="0" dirty="0"/>
                        <a:t>0.9290</a:t>
                      </a:r>
                    </a:p>
                  </a:txBody>
                  <a:tcPr marL="121706" marR="121706"/>
                </a:tc>
                <a:tc>
                  <a:txBody>
                    <a:bodyPr/>
                    <a:lstStyle/>
                    <a:p>
                      <a:pPr algn="ctr"/>
                      <a:r>
                        <a:rPr lang="en-IN" b="0" i="0" dirty="0"/>
                        <a:t>−13.59</a:t>
                      </a:r>
                    </a:p>
                  </a:txBody>
                  <a:tcPr marL="121706" marR="121706"/>
                </a:tc>
                <a:tc>
                  <a:txBody>
                    <a:bodyPr/>
                    <a:lstStyle/>
                    <a:p>
                      <a:pPr algn="ctr"/>
                      <a:r>
                        <a:rPr lang="en-IN" b="0" i="0" dirty="0"/>
                        <a:t>14.83</a:t>
                      </a:r>
                    </a:p>
                  </a:txBody>
                  <a:tcPr marL="121706" marR="121706"/>
                </a:tc>
                <a:extLst>
                  <a:ext uri="{0D108BD9-81ED-4DB2-BD59-A6C34878D82A}">
                    <a16:rowId xmlns:a16="http://schemas.microsoft.com/office/drawing/2014/main" val="1435955908"/>
                  </a:ext>
                </a:extLst>
              </a:tr>
            </a:tbl>
          </a:graphicData>
        </a:graphic>
      </p:graphicFrame>
    </p:spTree>
    <p:extLst>
      <p:ext uri="{BB962C8B-B14F-4D97-AF65-F5344CB8AC3E}">
        <p14:creationId xmlns:p14="http://schemas.microsoft.com/office/powerpoint/2010/main" val="3887304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10AFA-D4EC-4BEA-AEB0-4D61096B7596}"/>
              </a:ext>
            </a:extLst>
          </p:cNvPr>
          <p:cNvSpPr>
            <a:spLocks noGrp="1"/>
          </p:cNvSpPr>
          <p:nvPr>
            <p:ph type="title"/>
          </p:nvPr>
        </p:nvSpPr>
        <p:spPr/>
        <p:txBody>
          <a:bodyPr/>
          <a:lstStyle/>
          <a:p>
            <a:r>
              <a:rPr lang="en-US" dirty="0"/>
              <a:t>14.3 Goodness-of-Fit Measures </a:t>
            </a:r>
            <a:r>
              <a:rPr lang="en-US" sz="1000" dirty="0"/>
              <a:t>16</a:t>
            </a:r>
            <a:endParaRPr lang="en-IN" dirty="0"/>
          </a:p>
        </p:txBody>
      </p:sp>
      <p:sp>
        <p:nvSpPr>
          <p:cNvPr id="3" name="Content Placeholder 2">
            <a:extLst>
              <a:ext uri="{FF2B5EF4-FFF2-40B4-BE49-F238E27FC236}">
                <a16:creationId xmlns:a16="http://schemas.microsoft.com/office/drawing/2014/main" id="{9562216A-EA80-49B7-903B-EC0C8A01B58C}"/>
              </a:ext>
            </a:extLst>
          </p:cNvPr>
          <p:cNvSpPr>
            <a:spLocks noGrp="1"/>
          </p:cNvSpPr>
          <p:nvPr>
            <p:ph idx="1"/>
          </p:nvPr>
        </p:nvSpPr>
        <p:spPr>
          <a:xfrm>
            <a:off x="457200" y="1600201"/>
            <a:ext cx="8229600" cy="457199"/>
          </a:xfrm>
        </p:spPr>
        <p:txBody>
          <a:bodyPr>
            <a:normAutofit/>
          </a:bodyPr>
          <a:lstStyle/>
          <a:p>
            <a:pPr>
              <a:lnSpc>
                <a:spcPct val="90000"/>
              </a:lnSpc>
            </a:pPr>
            <a:r>
              <a:rPr lang="en-US" sz="2400" dirty="0"/>
              <a:t>Example: introductory case with R.</a:t>
            </a:r>
            <a:endParaRPr lang="en-IN" sz="2400" dirty="0"/>
          </a:p>
        </p:txBody>
      </p:sp>
      <p:pic>
        <p:nvPicPr>
          <p:cNvPr id="6" name="Picture 5" descr="A 15 line program code.">
            <a:extLst>
              <a:ext uri="{FF2B5EF4-FFF2-40B4-BE49-F238E27FC236}">
                <a16:creationId xmlns:a16="http://schemas.microsoft.com/office/drawing/2014/main" id="{60316A13-5EAE-4103-9FFD-FE93D123A6DF}"/>
              </a:ext>
            </a:extLst>
          </p:cNvPr>
          <p:cNvPicPr>
            <a:picLocks noChangeAspect="1"/>
          </p:cNvPicPr>
          <p:nvPr/>
        </p:nvPicPr>
        <p:blipFill>
          <a:blip r:embed="rId2"/>
          <a:stretch>
            <a:fillRect/>
          </a:stretch>
        </p:blipFill>
        <p:spPr>
          <a:xfrm>
            <a:off x="1277584" y="2238530"/>
            <a:ext cx="6723416" cy="3321065"/>
          </a:xfrm>
          <a:prstGeom prst="rect">
            <a:avLst/>
          </a:prstGeom>
        </p:spPr>
      </p:pic>
      <p:sp>
        <p:nvSpPr>
          <p:cNvPr id="5" name="Content Placeholder 9"/>
          <p:cNvSpPr>
            <a:spLocks noGrp="1"/>
          </p:cNvSpPr>
          <p:nvPr>
            <p:ph sz="quarter" idx="4294967295"/>
          </p:nvPr>
        </p:nvSpPr>
        <p:spPr>
          <a:xfrm>
            <a:off x="1524000" y="5761220"/>
            <a:ext cx="5638800" cy="228600"/>
          </a:xfrm>
          <a:prstGeom prst="rect">
            <a:avLst/>
          </a:prstGeom>
        </p:spPr>
        <p:txBody>
          <a:bodyPr>
            <a:noAutofit/>
          </a:bodyPr>
          <a:lstStyle/>
          <a:p>
            <a:pPr marL="0" indent="0" algn="ctr">
              <a:buNone/>
            </a:pPr>
            <a:r>
              <a:rPr lang="en-US" sz="1200" dirty="0">
                <a:latin typeface="+mn-lt"/>
                <a:hlinkClick r:id="rId3" action="ppaction://hlinksldjump"/>
              </a:rPr>
              <a:t>Access the text alternative for slide images.</a:t>
            </a:r>
            <a:endParaRPr lang="en-US" sz="1200" dirty="0">
              <a:latin typeface="+mn-lt"/>
            </a:endParaRPr>
          </a:p>
        </p:txBody>
      </p:sp>
    </p:spTree>
    <p:extLst>
      <p:ext uri="{BB962C8B-B14F-4D97-AF65-F5344CB8AC3E}">
        <p14:creationId xmlns:p14="http://schemas.microsoft.com/office/powerpoint/2010/main" val="3991263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157FC-10C1-4CD8-9075-D60E92275AEE}"/>
              </a:ext>
            </a:extLst>
          </p:cNvPr>
          <p:cNvSpPr>
            <a:spLocks noGrp="1"/>
          </p:cNvSpPr>
          <p:nvPr>
            <p:ph type="title"/>
          </p:nvPr>
        </p:nvSpPr>
        <p:spPr/>
        <p:txBody>
          <a:bodyPr>
            <a:normAutofit fontScale="90000"/>
          </a:bodyPr>
          <a:lstStyle/>
          <a:p>
            <a:r>
              <a:rPr lang="en-US" dirty="0"/>
              <a:t>14.1 Hypothesis Test for the Correlation Coefficient </a:t>
            </a:r>
            <a:r>
              <a:rPr lang="en-US" sz="1100" dirty="0"/>
              <a:t>1</a:t>
            </a:r>
            <a:endParaRPr lang="en-IN" sz="1100" dirty="0"/>
          </a:p>
        </p:txBody>
      </p:sp>
      <p:sp>
        <p:nvSpPr>
          <p:cNvPr id="3" name="Content Placeholder 2">
            <a:extLst>
              <a:ext uri="{FF2B5EF4-FFF2-40B4-BE49-F238E27FC236}">
                <a16:creationId xmlns:a16="http://schemas.microsoft.com/office/drawing/2014/main" id="{5F4CAA4F-9706-4F82-BC31-3AB15EB8B944}"/>
              </a:ext>
            </a:extLst>
          </p:cNvPr>
          <p:cNvSpPr>
            <a:spLocks noGrp="1"/>
          </p:cNvSpPr>
          <p:nvPr>
            <p:ph idx="1"/>
          </p:nvPr>
        </p:nvSpPr>
        <p:spPr>
          <a:xfrm>
            <a:off x="457200" y="1600201"/>
            <a:ext cx="8229600" cy="761999"/>
          </a:xfrm>
        </p:spPr>
        <p:txBody>
          <a:bodyPr>
            <a:normAutofit/>
          </a:bodyPr>
          <a:lstStyle/>
          <a:p>
            <a:pPr>
              <a:lnSpc>
                <a:spcPct val="90000"/>
              </a:lnSpc>
            </a:pPr>
            <a:r>
              <a:rPr lang="en-US" sz="2400" dirty="0"/>
              <a:t>From Chapter 2, a scatterplot shows the relationship between to variables.</a:t>
            </a:r>
            <a:endParaRPr lang="en-IN" sz="2400" dirty="0"/>
          </a:p>
        </p:txBody>
      </p:sp>
      <p:pic>
        <p:nvPicPr>
          <p:cNvPr id="5" name="Picture 4" descr="Scatterplot showing the relationship between income (in $1,000s) and debt payments ($).">
            <a:extLst>
              <a:ext uri="{FF2B5EF4-FFF2-40B4-BE49-F238E27FC236}">
                <a16:creationId xmlns:a16="http://schemas.microsoft.com/office/drawing/2014/main" id="{1A724349-C8C7-4660-894B-A9E8C07A3B1A}"/>
              </a:ext>
            </a:extLst>
          </p:cNvPr>
          <p:cNvPicPr>
            <a:picLocks noChangeAspect="1"/>
          </p:cNvPicPr>
          <p:nvPr/>
        </p:nvPicPr>
        <p:blipFill>
          <a:blip r:embed="rId2"/>
          <a:stretch>
            <a:fillRect/>
          </a:stretch>
        </p:blipFill>
        <p:spPr>
          <a:xfrm>
            <a:off x="1581685" y="2667805"/>
            <a:ext cx="5450550" cy="2850287"/>
          </a:xfrm>
          <a:prstGeom prst="rect">
            <a:avLst/>
          </a:prstGeom>
        </p:spPr>
      </p:pic>
      <p:sp>
        <p:nvSpPr>
          <p:cNvPr id="4" name="Content Placeholder 3">
            <a:extLst>
              <a:ext uri="{FF2B5EF4-FFF2-40B4-BE49-F238E27FC236}">
                <a16:creationId xmlns:a16="http://schemas.microsoft.com/office/drawing/2014/main" id="{B857B8EE-DDBD-4111-801F-13FBFF7C1DAC}"/>
              </a:ext>
            </a:extLst>
          </p:cNvPr>
          <p:cNvSpPr>
            <a:spLocks noGrp="1"/>
          </p:cNvSpPr>
          <p:nvPr>
            <p:ph sz="quarter" idx="10"/>
          </p:nvPr>
        </p:nvSpPr>
        <p:spPr/>
        <p:txBody>
          <a:bodyPr/>
          <a:lstStyle/>
          <a:p>
            <a:r>
              <a:rPr lang="en-US" dirty="0">
                <a:hlinkClick r:id="rId3" action="ppaction://hlinksldjump"/>
              </a:rPr>
              <a:t>Access the text alternative for slide images.</a:t>
            </a:r>
            <a:endParaRPr lang="en-IN" dirty="0"/>
          </a:p>
        </p:txBody>
      </p:sp>
    </p:spTree>
    <p:extLst>
      <p:ext uri="{BB962C8B-B14F-4D97-AF65-F5344CB8AC3E}">
        <p14:creationId xmlns:p14="http://schemas.microsoft.com/office/powerpoint/2010/main" val="38835987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C9D1E-2B79-4BA6-9F27-5BBDA1205DFB}"/>
              </a:ext>
            </a:extLst>
          </p:cNvPr>
          <p:cNvSpPr>
            <a:spLocks noGrp="1"/>
          </p:cNvSpPr>
          <p:nvPr>
            <p:ph type="title"/>
          </p:nvPr>
        </p:nvSpPr>
        <p:spPr/>
        <p:txBody>
          <a:bodyPr/>
          <a:lstStyle/>
          <a:p>
            <a:r>
              <a:rPr lang="en-US" dirty="0"/>
              <a:t>14.3 Goodness-of-Fit Measures </a:t>
            </a:r>
            <a:r>
              <a:rPr lang="en-US" sz="1000" dirty="0"/>
              <a:t>17</a:t>
            </a:r>
            <a:endParaRPr lang="en-IN" dirty="0"/>
          </a:p>
        </p:txBody>
      </p:sp>
      <p:sp>
        <p:nvSpPr>
          <p:cNvPr id="3" name="Content Placeholder 2">
            <a:extLst>
              <a:ext uri="{FF2B5EF4-FFF2-40B4-BE49-F238E27FC236}">
                <a16:creationId xmlns:a16="http://schemas.microsoft.com/office/drawing/2014/main" id="{653FF4F9-8FC8-49C1-AEB0-0429EB23DA2D}"/>
              </a:ext>
            </a:extLst>
          </p:cNvPr>
          <p:cNvSpPr>
            <a:spLocks noGrp="1"/>
          </p:cNvSpPr>
          <p:nvPr>
            <p:ph idx="1"/>
          </p:nvPr>
        </p:nvSpPr>
        <p:spPr>
          <a:xfrm>
            <a:off x="457200" y="1600202"/>
            <a:ext cx="8229600" cy="468442"/>
          </a:xfrm>
        </p:spPr>
        <p:txBody>
          <a:bodyPr>
            <a:normAutofit/>
          </a:bodyPr>
          <a:lstStyle/>
          <a:p>
            <a:pPr marL="292608" indent="-292608">
              <a:lnSpc>
                <a:spcPct val="90000"/>
              </a:lnSpc>
              <a:spcBef>
                <a:spcPts val="500"/>
              </a:spcBef>
            </a:pPr>
            <a:r>
              <a:rPr lang="en-US" sz="2400" dirty="0"/>
              <a:t>Example: introductory case with R.</a:t>
            </a:r>
            <a:endParaRPr lang="en-IN" sz="2400" dirty="0"/>
          </a:p>
        </p:txBody>
      </p:sp>
      <p:sp>
        <p:nvSpPr>
          <p:cNvPr id="4" name="Content Placeholder 3">
            <a:extLst>
              <a:ext uri="{FF2B5EF4-FFF2-40B4-BE49-F238E27FC236}">
                <a16:creationId xmlns:a16="http://schemas.microsoft.com/office/drawing/2014/main" id="{713DD595-5152-484C-805F-402D170991E7}"/>
              </a:ext>
            </a:extLst>
          </p:cNvPr>
          <p:cNvSpPr>
            <a:spLocks noGrp="1"/>
          </p:cNvSpPr>
          <p:nvPr>
            <p:ph idx="10"/>
          </p:nvPr>
        </p:nvSpPr>
        <p:spPr>
          <a:xfrm>
            <a:off x="457200" y="2133600"/>
            <a:ext cx="1566472" cy="414727"/>
          </a:xfrm>
        </p:spPr>
        <p:txBody>
          <a:bodyPr>
            <a:normAutofit fontScale="92500" lnSpcReduction="10000"/>
          </a:bodyPr>
          <a:lstStyle/>
          <a:p>
            <a:pPr marL="292608" indent="-292608">
              <a:spcBef>
                <a:spcPts val="500"/>
              </a:spcBef>
            </a:pPr>
            <a:r>
              <a:rPr lang="en-US" sz="2400" dirty="0"/>
              <a:t>Model 1:</a:t>
            </a:r>
            <a:endParaRPr lang="en-IN" sz="2400" dirty="0"/>
          </a:p>
        </p:txBody>
      </p:sp>
      <p:graphicFrame>
        <p:nvGraphicFramePr>
          <p:cNvPr id="7" name="Object 6">
            <a:extLst>
              <a:ext uri="{FF2B5EF4-FFF2-40B4-BE49-F238E27FC236}">
                <a16:creationId xmlns:a16="http://schemas.microsoft.com/office/drawing/2014/main" id="{9CC93C83-A475-4F5F-9BDA-2AD216185BD6}"/>
              </a:ext>
            </a:extLst>
          </p:cNvPr>
          <p:cNvGraphicFramePr>
            <a:graphicFrameLocks noChangeAspect="1"/>
          </p:cNvGraphicFramePr>
          <p:nvPr>
            <p:extLst>
              <p:ext uri="{D42A27DB-BD31-4B8C-83A1-F6EECF244321}">
                <p14:modId xmlns:p14="http://schemas.microsoft.com/office/powerpoint/2010/main" val="3847604211"/>
              </p:ext>
            </p:extLst>
          </p:nvPr>
        </p:nvGraphicFramePr>
        <p:xfrm>
          <a:off x="2109788" y="2152650"/>
          <a:ext cx="2922587" cy="361950"/>
        </p:xfrm>
        <a:graphic>
          <a:graphicData uri="http://schemas.openxmlformats.org/presentationml/2006/ole">
            <mc:AlternateContent xmlns:mc="http://schemas.openxmlformats.org/markup-compatibility/2006">
              <mc:Choice xmlns:v="urn:schemas-microsoft-com:vml" Requires="v">
                <p:oleObj name="Equation" r:id="rId2" imgW="3073320" imgH="380880" progId="Equation.DSMT4">
                  <p:embed/>
                </p:oleObj>
              </mc:Choice>
              <mc:Fallback>
                <p:oleObj name="Equation" r:id="rId2" imgW="3073320" imgH="380880" progId="Equation.DSMT4">
                  <p:embed/>
                  <p:pic>
                    <p:nvPicPr>
                      <p:cNvPr id="0" name=""/>
                      <p:cNvPicPr/>
                      <p:nvPr/>
                    </p:nvPicPr>
                    <p:blipFill>
                      <a:blip r:embed="rId3"/>
                      <a:stretch>
                        <a:fillRect/>
                      </a:stretch>
                    </p:blipFill>
                    <p:spPr>
                      <a:xfrm>
                        <a:off x="2109788" y="2152650"/>
                        <a:ext cx="2922587" cy="36195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339A871F-E29E-4B5B-85F7-43C88B5ABD96}"/>
              </a:ext>
            </a:extLst>
          </p:cNvPr>
          <p:cNvSpPr>
            <a:spLocks noGrp="1"/>
          </p:cNvSpPr>
          <p:nvPr>
            <p:ph idx="11"/>
          </p:nvPr>
        </p:nvSpPr>
        <p:spPr>
          <a:xfrm>
            <a:off x="457200" y="2605790"/>
            <a:ext cx="1626433" cy="467194"/>
          </a:xfrm>
        </p:spPr>
        <p:txBody>
          <a:bodyPr>
            <a:normAutofit/>
          </a:bodyPr>
          <a:lstStyle/>
          <a:p>
            <a:pPr marL="292608" indent="-292608">
              <a:lnSpc>
                <a:spcPct val="90000"/>
              </a:lnSpc>
              <a:spcBef>
                <a:spcPts val="500"/>
              </a:spcBef>
            </a:pPr>
            <a:r>
              <a:rPr lang="en-US" sz="2400" dirty="0"/>
              <a:t>Model 2:</a:t>
            </a:r>
            <a:endParaRPr lang="en-IN" sz="2400" dirty="0"/>
          </a:p>
        </p:txBody>
      </p:sp>
      <p:graphicFrame>
        <p:nvGraphicFramePr>
          <p:cNvPr id="8" name="Object 7">
            <a:extLst>
              <a:ext uri="{FF2B5EF4-FFF2-40B4-BE49-F238E27FC236}">
                <a16:creationId xmlns:a16="http://schemas.microsoft.com/office/drawing/2014/main" id="{6A4C22D3-0B15-4609-81F1-E5BB5C88A531}"/>
              </a:ext>
            </a:extLst>
          </p:cNvPr>
          <p:cNvGraphicFramePr>
            <a:graphicFrameLocks noChangeAspect="1"/>
          </p:cNvGraphicFramePr>
          <p:nvPr>
            <p:extLst>
              <p:ext uri="{D42A27DB-BD31-4B8C-83A1-F6EECF244321}">
                <p14:modId xmlns:p14="http://schemas.microsoft.com/office/powerpoint/2010/main" val="2343546575"/>
              </p:ext>
            </p:extLst>
          </p:nvPr>
        </p:nvGraphicFramePr>
        <p:xfrm>
          <a:off x="2127250" y="2643188"/>
          <a:ext cx="5375275" cy="369887"/>
        </p:xfrm>
        <a:graphic>
          <a:graphicData uri="http://schemas.openxmlformats.org/presentationml/2006/ole">
            <mc:AlternateContent xmlns:mc="http://schemas.openxmlformats.org/markup-compatibility/2006">
              <mc:Choice xmlns:v="urn:schemas-microsoft-com:vml" Requires="v">
                <p:oleObj name="Equation" r:id="rId4" imgW="5537160" imgH="380880" progId="Equation.DSMT4">
                  <p:embed/>
                </p:oleObj>
              </mc:Choice>
              <mc:Fallback>
                <p:oleObj name="Equation" r:id="rId4" imgW="5537160" imgH="380880" progId="Equation.DSMT4">
                  <p:embed/>
                  <p:pic>
                    <p:nvPicPr>
                      <p:cNvPr id="0" name=""/>
                      <p:cNvPicPr/>
                      <p:nvPr/>
                    </p:nvPicPr>
                    <p:blipFill>
                      <a:blip r:embed="rId5"/>
                      <a:stretch>
                        <a:fillRect/>
                      </a:stretch>
                    </p:blipFill>
                    <p:spPr>
                      <a:xfrm>
                        <a:off x="2127250" y="2643188"/>
                        <a:ext cx="5375275" cy="369887"/>
                      </a:xfrm>
                      <a:prstGeom prst="rect">
                        <a:avLst/>
                      </a:prstGeom>
                    </p:spPr>
                  </p:pic>
                </p:oleObj>
              </mc:Fallback>
            </mc:AlternateContent>
          </a:graphicData>
        </a:graphic>
      </p:graphicFrame>
      <p:graphicFrame>
        <p:nvGraphicFramePr>
          <p:cNvPr id="9" name="Table 9">
            <a:extLst>
              <a:ext uri="{FF2B5EF4-FFF2-40B4-BE49-F238E27FC236}">
                <a16:creationId xmlns:a16="http://schemas.microsoft.com/office/drawing/2014/main" id="{D392D73F-B7CC-43B9-AC2A-7456878D4B83}"/>
              </a:ext>
            </a:extLst>
          </p:cNvPr>
          <p:cNvGraphicFramePr>
            <a:graphicFrameLocks noGrp="1"/>
          </p:cNvGraphicFramePr>
          <p:nvPr>
            <p:extLst>
              <p:ext uri="{D42A27DB-BD31-4B8C-83A1-F6EECF244321}">
                <p14:modId xmlns:p14="http://schemas.microsoft.com/office/powerpoint/2010/main" val="3883486847"/>
              </p:ext>
            </p:extLst>
          </p:nvPr>
        </p:nvGraphicFramePr>
        <p:xfrm>
          <a:off x="457200" y="3317240"/>
          <a:ext cx="8229600" cy="148336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686909092"/>
                    </a:ext>
                  </a:extLst>
                </a:gridCol>
                <a:gridCol w="2743200">
                  <a:extLst>
                    <a:ext uri="{9D8B030D-6E8A-4147-A177-3AD203B41FA5}">
                      <a16:colId xmlns:a16="http://schemas.microsoft.com/office/drawing/2014/main" val="450606918"/>
                    </a:ext>
                  </a:extLst>
                </a:gridCol>
                <a:gridCol w="2743200">
                  <a:extLst>
                    <a:ext uri="{9D8B030D-6E8A-4147-A177-3AD203B41FA5}">
                      <a16:colId xmlns:a16="http://schemas.microsoft.com/office/drawing/2014/main" val="3958684068"/>
                    </a:ext>
                  </a:extLst>
                </a:gridCol>
              </a:tblGrid>
              <a:tr h="370840">
                <a:tc>
                  <a:txBody>
                    <a:bodyPr/>
                    <a:lstStyle/>
                    <a:p>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Model 1</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Model 2</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394497"/>
                  </a:ext>
                </a:extLst>
              </a:tr>
              <a:tr h="370840">
                <a:tc>
                  <a:txBody>
                    <a:bodyPr/>
                    <a:lstStyle/>
                    <a:p>
                      <a:r>
                        <a:rPr lang="en-US" dirty="0"/>
                        <a:t>Standard Error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63.2606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64.6098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3872289"/>
                  </a:ext>
                </a:extLst>
              </a:tr>
              <a:tr h="370840">
                <a:tc>
                  <a:txBody>
                    <a:bodyPr/>
                    <a:lstStyle/>
                    <a:p>
                      <a:r>
                        <a:rPr lang="en-US" dirty="0"/>
                        <a:t>R Square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0.7526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0.7527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8715718"/>
                  </a:ext>
                </a:extLst>
              </a:tr>
              <a:tr h="370840">
                <a:tc>
                  <a:txBody>
                    <a:bodyPr/>
                    <a:lstStyle/>
                    <a:p>
                      <a:r>
                        <a:rPr lang="en-US" dirty="0"/>
                        <a:t>Adjusted R Square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0.7423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0.7312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8603240"/>
                  </a:ext>
                </a:extLst>
              </a:tr>
            </a:tbl>
          </a:graphicData>
        </a:graphic>
      </p:graphicFrame>
    </p:spTree>
    <p:extLst>
      <p:ext uri="{BB962C8B-B14F-4D97-AF65-F5344CB8AC3E}">
        <p14:creationId xmlns:p14="http://schemas.microsoft.com/office/powerpoint/2010/main" val="3240932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EB5B9-B8DE-4878-8595-6CACE75D70BB}"/>
              </a:ext>
            </a:extLst>
          </p:cNvPr>
          <p:cNvSpPr>
            <a:spLocks noGrp="1"/>
          </p:cNvSpPr>
          <p:nvPr>
            <p:ph type="ctrTitle"/>
          </p:nvPr>
        </p:nvSpPr>
        <p:spPr/>
        <p:txBody>
          <a:bodyPr/>
          <a:lstStyle/>
          <a:p>
            <a:r>
              <a:rPr lang="en-US" noProof="0" dirty="0">
                <a:latin typeface="+mn-lt"/>
              </a:rPr>
              <a:t>End of Main Content</a:t>
            </a:r>
          </a:p>
        </p:txBody>
      </p:sp>
      <p:sp>
        <p:nvSpPr>
          <p:cNvPr id="3" name="Content Placeholder 2">
            <a:extLst>
              <a:ext uri="{FF2B5EF4-FFF2-40B4-BE49-F238E27FC236}">
                <a16:creationId xmlns:a16="http://schemas.microsoft.com/office/drawing/2014/main" id="{A848E35C-E51F-42B1-8E56-9AA70D145414}"/>
              </a:ext>
            </a:extLst>
          </p:cNvPr>
          <p:cNvSpPr>
            <a:spLocks noGrp="1"/>
          </p:cNvSpPr>
          <p:nvPr>
            <p:ph sz="quarter" idx="10"/>
          </p:nvPr>
        </p:nvSpPr>
        <p:spPr>
          <a:xfrm>
            <a:off x="762000" y="6172200"/>
            <a:ext cx="7623175" cy="533400"/>
          </a:xfrm>
        </p:spPr>
        <p:txBody>
          <a:bodyPr>
            <a:normAutofit/>
          </a:bodyPr>
          <a:lstStyle/>
          <a:p>
            <a:pPr marL="0" indent="0" algn="ctr">
              <a:buNone/>
            </a:pPr>
            <a:r>
              <a:rPr lang="en-US" sz="1200" dirty="0">
                <a:latin typeface="+mn-lt"/>
              </a:rPr>
              <a:t>Copyright 2022 © McGraw Hill LLC. All rights reserved. No reproduction or distribution without the prior written consent of McGraw Hill LLC.</a:t>
            </a:r>
            <a:endParaRPr lang="en-US" sz="1200" noProof="0" dirty="0">
              <a:latin typeface="+mn-lt"/>
            </a:endParaRPr>
          </a:p>
        </p:txBody>
      </p:sp>
    </p:spTree>
    <p:extLst>
      <p:ext uri="{BB962C8B-B14F-4D97-AF65-F5344CB8AC3E}">
        <p14:creationId xmlns:p14="http://schemas.microsoft.com/office/powerpoint/2010/main" val="36801395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895600"/>
            <a:ext cx="8229600" cy="1143000"/>
          </a:xfrm>
        </p:spPr>
        <p:txBody>
          <a:bodyPr>
            <a:normAutofit fontScale="90000"/>
          </a:bodyPr>
          <a:lstStyle/>
          <a:p>
            <a:r>
              <a:rPr lang="en-US" dirty="0">
                <a:latin typeface="+mn-lt"/>
              </a:rPr>
              <a:t>Accessibility Content: Text Alternatives for Images</a:t>
            </a:r>
            <a:endParaRPr lang="en-US" sz="1100" dirty="0">
              <a:latin typeface="+mn-lt"/>
            </a:endParaRPr>
          </a:p>
        </p:txBody>
      </p:sp>
    </p:spTree>
    <p:extLst>
      <p:ext uri="{BB962C8B-B14F-4D97-AF65-F5344CB8AC3E}">
        <p14:creationId xmlns:p14="http://schemas.microsoft.com/office/powerpoint/2010/main" val="1481514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14.1 Hypothesis Test for the Correlation Coefficient </a:t>
            </a:r>
            <a:r>
              <a:rPr lang="en-US" sz="1100" dirty="0"/>
              <a:t>1</a:t>
            </a:r>
            <a:r>
              <a:rPr lang="en-IN" dirty="0"/>
              <a:t> </a:t>
            </a:r>
            <a:r>
              <a:rPr lang="en-US" noProof="0" dirty="0"/>
              <a:t>–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229600" cy="3879696"/>
          </a:xfrm>
        </p:spPr>
        <p:txBody>
          <a:bodyPr>
            <a:noAutofit/>
          </a:bodyPr>
          <a:lstStyle/>
          <a:p>
            <a:pPr marL="0" indent="0">
              <a:buNone/>
            </a:pPr>
            <a:r>
              <a:rPr lang="en-US" sz="2400" dirty="0"/>
              <a:t>The relationship is positive, fairly strong, and linear.</a:t>
            </a:r>
            <a:endParaRPr lang="en-US" sz="2400" noProof="0" dirty="0">
              <a:latin typeface="+mn-lt"/>
            </a:endParaRP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1180200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14.1 Hypothesis Test for the Correlation Coefficient </a:t>
            </a:r>
            <a:r>
              <a:rPr lang="en-US" sz="1100" dirty="0"/>
              <a:t>7</a:t>
            </a:r>
            <a:r>
              <a:rPr lang="en-IN" dirty="0"/>
              <a:t> </a:t>
            </a:r>
            <a:r>
              <a:rPr lang="en-US" noProof="0" dirty="0"/>
              <a:t>–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229600" cy="3879696"/>
          </a:xfrm>
        </p:spPr>
        <p:txBody>
          <a:bodyPr>
            <a:noAutofit/>
          </a:bodyPr>
          <a:lstStyle/>
          <a:p>
            <a:pPr marL="0" indent="0">
              <a:buNone/>
            </a:pPr>
            <a:r>
              <a:rPr lang="en-US" sz="1800" dirty="0"/>
              <a:t>For first image, program code. In the code, the words in the variable names are merged. Line 1. &lt;, </a:t>
            </a:r>
            <a:r>
              <a:rPr lang="en-US" sz="1800" dirty="0" err="1"/>
              <a:t>cor.test</a:t>
            </a:r>
            <a:r>
              <a:rPr lang="en-US" sz="1800" dirty="0"/>
              <a:t>, left parenthesis, </a:t>
            </a:r>
            <a:r>
              <a:rPr lang="en-US" sz="1800" dirty="0" err="1"/>
              <a:t>myDatadollarIncome</a:t>
            </a:r>
            <a:r>
              <a:rPr lang="en-US" sz="1800" dirty="0"/>
              <a:t>, comma, </a:t>
            </a:r>
            <a:r>
              <a:rPr lang="en-US" sz="1800" dirty="0" err="1"/>
              <a:t>myDatadollarDebt</a:t>
            </a:r>
            <a:r>
              <a:rPr lang="en-US" sz="1800" dirty="0"/>
              <a:t>, comma, alternative = open quotes, </a:t>
            </a:r>
            <a:r>
              <a:rPr lang="en-US" sz="1800" dirty="0" err="1"/>
              <a:t>two.sided</a:t>
            </a:r>
            <a:r>
              <a:rPr lang="en-US" sz="1800" dirty="0"/>
              <a:t>, close quotes, right parenthesis.</a:t>
            </a:r>
          </a:p>
          <a:p>
            <a:pPr marL="0" indent="0">
              <a:buNone/>
            </a:pPr>
            <a:r>
              <a:rPr lang="en-US" sz="1800" dirty="0"/>
              <a:t>For second image, program code. In the code, the words in the variable names are merged. Line 1. </a:t>
            </a:r>
            <a:r>
              <a:rPr lang="en-US" sz="1800" dirty="0" err="1"/>
              <a:t>Indended</a:t>
            </a:r>
            <a:r>
              <a:rPr lang="en-US" sz="1800" dirty="0"/>
              <a:t> once, Pearson, apostrophe, s, product, hyphen, moment correlation. Line 2. data, colon, </a:t>
            </a:r>
            <a:r>
              <a:rPr lang="en-US" sz="1800" dirty="0" err="1"/>
              <a:t>myData</a:t>
            </a:r>
            <a:r>
              <a:rPr lang="en-US" sz="1800" dirty="0"/>
              <a:t>, left bracket, comma, open quotes, Income, close quotes, close bracket, and </a:t>
            </a:r>
            <a:r>
              <a:rPr lang="en-US" sz="1800" dirty="0" err="1"/>
              <a:t>myData</a:t>
            </a:r>
            <a:r>
              <a:rPr lang="en-US" sz="1800" dirty="0"/>
              <a:t>, left bracket, comma, open quotes, Debt, close quotes, right bracket. Line 3. t = 8.544, comma, df = 24, comma, p, hyphen, value = 9.66e, hyphen, 09. Line 4. alternative hypothesis, colon, true correlation is not equal to 0. Line 5. 95 percent confidence interval, colon. Line 6. 0.7231671 0.9392464. Line 7. sample estimates, colon. Line 8. </a:t>
            </a:r>
            <a:r>
              <a:rPr lang="en-US" sz="1800" dirty="0" err="1"/>
              <a:t>indended</a:t>
            </a:r>
            <a:r>
              <a:rPr lang="en-US" sz="1800" dirty="0"/>
              <a:t> once, cor. Line 9. 0.8675115.</a:t>
            </a:r>
            <a:endParaRPr lang="en-US" sz="1800" noProof="0" dirty="0">
              <a:latin typeface="+mn-lt"/>
            </a:endParaRP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32706445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14.2 The Linear Regression Model </a:t>
            </a:r>
            <a:r>
              <a:rPr lang="en-US" sz="1100" dirty="0"/>
              <a:t>6</a:t>
            </a:r>
            <a:r>
              <a:rPr lang="en-IN" dirty="0"/>
              <a:t> </a:t>
            </a:r>
            <a:r>
              <a:rPr lang="en-US" noProof="0" dirty="0"/>
              <a:t>–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229600" cy="3879696"/>
          </a:xfrm>
        </p:spPr>
        <p:txBody>
          <a:bodyPr>
            <a:noAutofit/>
          </a:bodyPr>
          <a:lstStyle/>
          <a:p>
            <a:pPr marL="0" indent="0">
              <a:buNone/>
            </a:pPr>
            <a:r>
              <a:rPr lang="en-US" sz="2400" dirty="0"/>
              <a:t>A positive relationship has a positive slope. A negative relationship has a negative slope. No linear relationship has a slope of 0.</a:t>
            </a:r>
            <a:endParaRPr lang="en-US" sz="2400" noProof="0" dirty="0">
              <a:latin typeface="+mn-lt"/>
            </a:endParaRP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23101477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14.2 The Linear Regression Model </a:t>
            </a:r>
            <a:r>
              <a:rPr lang="en-US" sz="1100" dirty="0"/>
              <a:t>8</a:t>
            </a:r>
            <a:r>
              <a:rPr lang="en-IN" dirty="0"/>
              <a:t> </a:t>
            </a:r>
            <a:r>
              <a:rPr lang="en-US" noProof="0" dirty="0"/>
              <a:t>–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229600" cy="3879696"/>
          </a:xfrm>
        </p:spPr>
        <p:txBody>
          <a:bodyPr>
            <a:noAutofit/>
          </a:bodyPr>
          <a:lstStyle/>
          <a:p>
            <a:pPr marL="0" indent="0">
              <a:buNone/>
            </a:pPr>
            <a:r>
              <a:rPr lang="en-US" sz="2400" dirty="0"/>
              <a:t>The graph illustrates the error by drawing a vertical line from one of the dots in the scatterplot to the regression line and labeling this vertical distance e = y minus y hat.</a:t>
            </a:r>
            <a:endParaRPr lang="en-US" sz="2400" noProof="0" dirty="0">
              <a:latin typeface="+mn-lt"/>
            </a:endParaRP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4290735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14.2 The Linear Regression Model </a:t>
            </a:r>
            <a:r>
              <a:rPr lang="en-US" sz="1100" dirty="0"/>
              <a:t>20</a:t>
            </a:r>
            <a:r>
              <a:rPr lang="en-IN" dirty="0"/>
              <a:t> </a:t>
            </a:r>
            <a:r>
              <a:rPr lang="en-US" noProof="0" dirty="0"/>
              <a:t>–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229600" cy="3879696"/>
          </a:xfrm>
        </p:spPr>
        <p:txBody>
          <a:bodyPr>
            <a:noAutofit/>
          </a:bodyPr>
          <a:lstStyle/>
          <a:p>
            <a:pPr marL="0" indent="0">
              <a:buNone/>
            </a:pPr>
            <a:r>
              <a:rPr lang="en-US" sz="2400" dirty="0"/>
              <a:t>There are places to input the y values (input y range) and the x values (input x range). The box for labels is checked. The output option shows a new worksheet ply selected.</a:t>
            </a:r>
            <a:endParaRPr lang="en-US" sz="2400" noProof="0" dirty="0">
              <a:latin typeface="+mn-lt"/>
            </a:endParaRP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26861047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14.2 The Linear Regression Model </a:t>
            </a:r>
            <a:r>
              <a:rPr lang="en-US" sz="1100" dirty="0"/>
              <a:t>21</a:t>
            </a:r>
            <a:r>
              <a:rPr lang="en-IN" dirty="0"/>
              <a:t> </a:t>
            </a:r>
            <a:r>
              <a:rPr lang="en-US" noProof="0" dirty="0"/>
              <a:t>–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32409"/>
            <a:ext cx="8464378" cy="3997255"/>
          </a:xfrm>
        </p:spPr>
        <p:txBody>
          <a:bodyPr>
            <a:noAutofit/>
          </a:bodyPr>
          <a:lstStyle/>
          <a:p>
            <a:pPr marL="0" indent="0">
              <a:spcBef>
                <a:spcPts val="200"/>
              </a:spcBef>
              <a:buNone/>
            </a:pPr>
            <a:r>
              <a:rPr lang="en-IN" sz="1500" noProof="0" dirty="0">
                <a:latin typeface="+mn-lt"/>
              </a:rPr>
              <a:t>For first image, program code. In the code, the words in the variable names are merged. Line 1. &gt; Multiple, &lt;, hyphen, </a:t>
            </a:r>
            <a:r>
              <a:rPr lang="en-IN" sz="1500" noProof="0" dirty="0" err="1">
                <a:latin typeface="+mn-lt"/>
              </a:rPr>
              <a:t>lm</a:t>
            </a:r>
            <a:r>
              <a:rPr lang="en-IN" sz="1500" noProof="0" dirty="0">
                <a:latin typeface="+mn-lt"/>
              </a:rPr>
              <a:t>, left parenthesis, Debt, </a:t>
            </a:r>
            <a:r>
              <a:rPr lang="en-IN" sz="1500" noProof="0" dirty="0" err="1">
                <a:latin typeface="+mn-lt"/>
              </a:rPr>
              <a:t>hypen</a:t>
            </a:r>
            <a:r>
              <a:rPr lang="en-IN" sz="1500" noProof="0" dirty="0">
                <a:latin typeface="+mn-lt"/>
              </a:rPr>
              <a:t>, Income, plus, Unemployment, comma, data = </a:t>
            </a:r>
            <a:r>
              <a:rPr lang="en-IN" sz="1500" noProof="0" dirty="0" err="1">
                <a:latin typeface="+mn-lt"/>
              </a:rPr>
              <a:t>myData</a:t>
            </a:r>
            <a:r>
              <a:rPr lang="en-IN" sz="1500" noProof="0" dirty="0">
                <a:latin typeface="+mn-lt"/>
              </a:rPr>
              <a:t>, right parenthesis, colon. Line 2. summary, left parenthesis, Multiple, right parenthesis.</a:t>
            </a:r>
          </a:p>
          <a:p>
            <a:pPr marL="0" indent="0">
              <a:spcBef>
                <a:spcPts val="200"/>
              </a:spcBef>
              <a:buNone/>
            </a:pPr>
            <a:r>
              <a:rPr lang="en-IN" sz="1500" noProof="0" dirty="0">
                <a:latin typeface="+mn-lt"/>
              </a:rPr>
              <a:t>For second image, program code. In the code, the words in the variable names are merged. Line 1. Call, semicolon. Line 2. </a:t>
            </a:r>
            <a:r>
              <a:rPr lang="en-IN" sz="1500" noProof="0" dirty="0" err="1">
                <a:latin typeface="+mn-lt"/>
              </a:rPr>
              <a:t>lm</a:t>
            </a:r>
            <a:r>
              <a:rPr lang="en-IN" sz="1500" noProof="0" dirty="0">
                <a:latin typeface="+mn-lt"/>
              </a:rPr>
              <a:t>, left parenthesis, formula = Debt, approximately, Income, Unemployment, comma, data = Debt, underscore, Payments, right parenthesis. Line 3. Residuals, semicolon. Line 4. </a:t>
            </a:r>
            <a:r>
              <a:rPr lang="en-IN" sz="1500" noProof="0" dirty="0" err="1">
                <a:latin typeface="+mn-lt"/>
              </a:rPr>
              <a:t>Indended</a:t>
            </a:r>
            <a:r>
              <a:rPr lang="en-IN" sz="1500" noProof="0" dirty="0">
                <a:latin typeface="+mn-lt"/>
              </a:rPr>
              <a:t> once, Min 1Q Median 3Q Max. Line 5. negative 110.456 negative 38.454 negative 5.836 51.156 102.121. Line 6. Coefficients, semicolon. Line 7. </a:t>
            </a:r>
            <a:r>
              <a:rPr lang="en-IN" sz="1500" noProof="0" dirty="0" err="1">
                <a:latin typeface="+mn-lt"/>
              </a:rPr>
              <a:t>Indended</a:t>
            </a:r>
            <a:r>
              <a:rPr lang="en-IN" sz="1500" noProof="0" dirty="0">
                <a:latin typeface="+mn-lt"/>
              </a:rPr>
              <a:t> once, Estimate, </a:t>
            </a:r>
            <a:r>
              <a:rPr lang="en-IN" sz="1500" noProof="0" dirty="0" err="1">
                <a:latin typeface="+mn-lt"/>
              </a:rPr>
              <a:t>Std.Error</a:t>
            </a:r>
            <a:r>
              <a:rPr lang="en-IN" sz="1500" noProof="0" dirty="0">
                <a:latin typeface="+mn-lt"/>
              </a:rPr>
              <a:t> t value </a:t>
            </a:r>
            <a:r>
              <a:rPr lang="en-IN" sz="1500" noProof="0" dirty="0" err="1">
                <a:latin typeface="+mn-lt"/>
              </a:rPr>
              <a:t>Pr</a:t>
            </a:r>
            <a:r>
              <a:rPr lang="en-IN" sz="1500" noProof="0" dirty="0">
                <a:latin typeface="+mn-lt"/>
              </a:rPr>
              <a:t>, left parenthesis, &gt; abs, left parenthesis, t, right parenthesis, right parenthesis. Line 8. left parenthesis, Intercept, right parenthesis 198.9956 156.3619 1.273 0.216. Line 9. Income 10.5122 1.4765 7.120 2.98e, hyphen, 07, asterisk, asterisk, asterisk. Line 10. Unemployment 0.6186 6.8679 0.090 0.929. Line 11. hyphen, hyphen, hyphen. Line 12. </a:t>
            </a:r>
            <a:r>
              <a:rPr lang="en-IN" sz="1500" noProof="0" dirty="0" err="1">
                <a:latin typeface="+mn-lt"/>
              </a:rPr>
              <a:t>Signif.codes</a:t>
            </a:r>
            <a:r>
              <a:rPr lang="en-IN" sz="1500" noProof="0" dirty="0">
                <a:latin typeface="+mn-lt"/>
              </a:rPr>
              <a:t>, semicolon, 0, open single quotes, asterisk, asterisk, asterisk, close single quotes, 0.001, open single quotes, asterisk, asterisk, close single quotes, 0.01, open single quotes, asterisk, close single quotes, 0.05, open single </a:t>
            </a:r>
            <a:r>
              <a:rPr lang="en-IN" sz="1500" noProof="0" dirty="0" err="1">
                <a:latin typeface="+mn-lt"/>
              </a:rPr>
              <a:t>quotes.close</a:t>
            </a:r>
            <a:r>
              <a:rPr lang="en-IN" sz="1500" noProof="0" dirty="0">
                <a:latin typeface="+mn-lt"/>
              </a:rPr>
              <a:t> single quotes, 0.1, open single quotes, close single quotes, 1. Line 13. Residuals standard error, semicolon, 64.61 on 23 degrees of freedom. Line 14. Multiple R, hyphen, squared, </a:t>
            </a:r>
            <a:r>
              <a:rPr lang="en-IN" sz="1500" noProof="0" dirty="0" err="1">
                <a:latin typeface="+mn-lt"/>
              </a:rPr>
              <a:t>semicoloncolon</a:t>
            </a:r>
            <a:r>
              <a:rPr lang="en-IN" sz="1500" noProof="0" dirty="0">
                <a:latin typeface="+mn-lt"/>
              </a:rPr>
              <a:t>, 0.7527, comma, Adjusted R, hyphen, squared, Semicolon, 0.7312. Line 15. F, hyphen, statistic, semicolon, 35 on 2 and 23 DF, comma, P, hyphen, value, semicolon, 1.054e, hyphen, 07.</a:t>
            </a:r>
            <a:endParaRPr lang="en-US" sz="1500" noProof="0" dirty="0">
              <a:latin typeface="+mn-lt"/>
            </a:endParaRP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3506358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14.3 Goodness-of-Fit Measures </a:t>
            </a:r>
            <a:r>
              <a:rPr lang="en-US" sz="1100" dirty="0"/>
              <a:t>6</a:t>
            </a:r>
            <a:r>
              <a:rPr lang="en-IN" dirty="0"/>
              <a:t> </a:t>
            </a:r>
            <a:r>
              <a:rPr lang="en-US" noProof="0" dirty="0"/>
              <a:t>–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32409"/>
            <a:ext cx="8464378" cy="3997255"/>
          </a:xfrm>
        </p:spPr>
        <p:txBody>
          <a:bodyPr>
            <a:noAutofit/>
          </a:bodyPr>
          <a:lstStyle/>
          <a:p>
            <a:pPr marL="0" indent="0">
              <a:spcBef>
                <a:spcPts val="200"/>
              </a:spcBef>
              <a:buNone/>
            </a:pPr>
            <a:r>
              <a:rPr lang="en-US" sz="1600" noProof="0" dirty="0">
                <a:latin typeface="+mn-lt"/>
              </a:rPr>
              <a:t>Program code. In the code, the words in the variable names are merged. Line 1. Call, semicolon. Line 2. </a:t>
            </a:r>
            <a:r>
              <a:rPr lang="en-US" sz="1600" noProof="0" dirty="0" err="1">
                <a:latin typeface="+mn-lt"/>
              </a:rPr>
              <a:t>lm</a:t>
            </a:r>
            <a:r>
              <a:rPr lang="en-US" sz="1600" noProof="0" dirty="0">
                <a:latin typeface="+mn-lt"/>
              </a:rPr>
              <a:t>, left parenthesis, formula = Debt, approximately, Income, Unemployment, comma, data = Debt, underscore, Payments, right parenthesis. Line 3. Residuals, semicolon. Line 4. </a:t>
            </a:r>
            <a:r>
              <a:rPr lang="en-US" sz="1600" noProof="0" dirty="0" err="1">
                <a:latin typeface="+mn-lt"/>
              </a:rPr>
              <a:t>Indended</a:t>
            </a:r>
            <a:r>
              <a:rPr lang="en-US" sz="1600" noProof="0" dirty="0">
                <a:latin typeface="+mn-lt"/>
              </a:rPr>
              <a:t> once, Min 1Q Median 3Q Max. Line 5. negative 110.456 negative 38.454 negative 5.836 51.156 102.121. Line 6. Coefficients, semicolon. Line 7. </a:t>
            </a:r>
            <a:r>
              <a:rPr lang="en-US" sz="1600" noProof="0" dirty="0" err="1">
                <a:latin typeface="+mn-lt"/>
              </a:rPr>
              <a:t>Indended</a:t>
            </a:r>
            <a:r>
              <a:rPr lang="en-US" sz="1600" noProof="0" dirty="0">
                <a:latin typeface="+mn-lt"/>
              </a:rPr>
              <a:t> once, Estimate, </a:t>
            </a:r>
            <a:r>
              <a:rPr lang="en-US" sz="1600" noProof="0" dirty="0" err="1">
                <a:latin typeface="+mn-lt"/>
              </a:rPr>
              <a:t>Std.Error</a:t>
            </a:r>
            <a:r>
              <a:rPr lang="en-US" sz="1600" noProof="0" dirty="0">
                <a:latin typeface="+mn-lt"/>
              </a:rPr>
              <a:t> t value </a:t>
            </a:r>
            <a:r>
              <a:rPr lang="en-US" sz="1600" noProof="0" dirty="0" err="1">
                <a:latin typeface="+mn-lt"/>
              </a:rPr>
              <a:t>Pr</a:t>
            </a:r>
            <a:r>
              <a:rPr lang="en-US" sz="1600" noProof="0" dirty="0">
                <a:latin typeface="+mn-lt"/>
              </a:rPr>
              <a:t>, left parenthesis, &gt; abs, left parenthesis, t, right parenthesis, right parenthesis. Line 8. left parenthesis, Intercept, right parenthesis 198.9956 156.3619 1.273 0.216. Line 9. Income 10.5122 1.4765 7.120 2.98e, hyphen, 07, asterisk, asterisk, asterisk. Line 10. Unemployment 0.6186 6.8679 0.090 0.929. Line 11. hyphen, hyphen, hyphen. Line 12. </a:t>
            </a:r>
            <a:r>
              <a:rPr lang="en-US" sz="1600" noProof="0" dirty="0" err="1">
                <a:latin typeface="+mn-lt"/>
              </a:rPr>
              <a:t>Signif.codes</a:t>
            </a:r>
            <a:r>
              <a:rPr lang="en-US" sz="1600" noProof="0" dirty="0">
                <a:latin typeface="+mn-lt"/>
              </a:rPr>
              <a:t>, semicolon, 0, open single quotes, asterisk, asterisk, asterisk, close single quotes, 0.001, open single quotes, asterisk, asterisk, close single quotes, 0.01, open single quotes, asterisk, close single quotes, 0.05, open single </a:t>
            </a:r>
            <a:r>
              <a:rPr lang="en-US" sz="1600" noProof="0" dirty="0" err="1">
                <a:latin typeface="+mn-lt"/>
              </a:rPr>
              <a:t>quotes.close</a:t>
            </a:r>
            <a:r>
              <a:rPr lang="en-US" sz="1600" noProof="0" dirty="0">
                <a:latin typeface="+mn-lt"/>
              </a:rPr>
              <a:t> single quotes, 0.1, open single quotes, close single quotes, 1. Line 13. Residuals standard error, semicolon, 64.61 on 23 degrees of freedom. Line 14. Multiple R, hyphen, squared, </a:t>
            </a:r>
            <a:r>
              <a:rPr lang="en-US" sz="1600" noProof="0" dirty="0" err="1">
                <a:latin typeface="+mn-lt"/>
              </a:rPr>
              <a:t>semicoloncolon</a:t>
            </a:r>
            <a:r>
              <a:rPr lang="en-US" sz="1600" noProof="0" dirty="0">
                <a:latin typeface="+mn-lt"/>
              </a:rPr>
              <a:t>, 0.7527, comma, Adjusted R, hyphen, squared, Semicolon, 0.7312. Line 15. F, hyphen, statistic, semicolon, 35 on 2 and 23 DF, comma, P, hyphen, value, semicolon, 1.054e, hyphen, 07.</a:t>
            </a: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2292286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0ACF-7AE9-4AA3-B0BB-C426DEB2DBBA}"/>
              </a:ext>
            </a:extLst>
          </p:cNvPr>
          <p:cNvSpPr>
            <a:spLocks noGrp="1"/>
          </p:cNvSpPr>
          <p:nvPr>
            <p:ph type="title"/>
          </p:nvPr>
        </p:nvSpPr>
        <p:spPr/>
        <p:txBody>
          <a:bodyPr>
            <a:normAutofit fontScale="90000"/>
          </a:bodyPr>
          <a:lstStyle/>
          <a:p>
            <a:r>
              <a:rPr lang="en-US" dirty="0"/>
              <a:t>14.1 Hypothesis Test for the Correlation Coefficient </a:t>
            </a:r>
            <a:r>
              <a:rPr lang="en-US" sz="1100" dirty="0"/>
              <a:t>2</a:t>
            </a:r>
            <a:endParaRPr lang="en-IN" dirty="0"/>
          </a:p>
        </p:txBody>
      </p:sp>
      <p:sp>
        <p:nvSpPr>
          <p:cNvPr id="3" name="Content Placeholder 2">
            <a:extLst>
              <a:ext uri="{FF2B5EF4-FFF2-40B4-BE49-F238E27FC236}">
                <a16:creationId xmlns:a16="http://schemas.microsoft.com/office/drawing/2014/main" id="{F7C44E16-7338-43CE-8B17-09A1A65F6002}"/>
              </a:ext>
            </a:extLst>
          </p:cNvPr>
          <p:cNvSpPr>
            <a:spLocks noGrp="1"/>
          </p:cNvSpPr>
          <p:nvPr>
            <p:ph idx="1"/>
          </p:nvPr>
        </p:nvSpPr>
        <p:spPr>
          <a:xfrm>
            <a:off x="457200" y="1600202"/>
            <a:ext cx="8229600" cy="2648526"/>
          </a:xfrm>
        </p:spPr>
        <p:txBody>
          <a:bodyPr>
            <a:normAutofit/>
          </a:bodyPr>
          <a:lstStyle/>
          <a:p>
            <a:pPr marL="0" indent="0">
              <a:buNone/>
            </a:pPr>
            <a:r>
              <a:rPr lang="en-US" sz="2000" dirty="0"/>
              <a:t>In Chapter 3 we examined the covariance and the correlation coefficient.</a:t>
            </a:r>
          </a:p>
          <a:p>
            <a:pPr marL="0" indent="0">
              <a:buNone/>
            </a:pPr>
            <a:r>
              <a:rPr lang="en-US" sz="2000" dirty="0"/>
              <a:t>The sample covariance </a:t>
            </a:r>
            <a:r>
              <a:rPr lang="en-US" sz="2000" i="1" dirty="0" err="1"/>
              <a:t>s</a:t>
            </a:r>
            <a:r>
              <a:rPr lang="en-US" sz="2000" i="1" baseline="-25000" dirty="0" err="1"/>
              <a:t>xy</a:t>
            </a:r>
            <a:r>
              <a:rPr lang="en-US" sz="2000" dirty="0"/>
              <a:t> measures the direction of the linear association.</a:t>
            </a:r>
          </a:p>
          <a:p>
            <a:pPr marL="292608" indent="-292608"/>
            <a:r>
              <a:rPr lang="en-US" sz="2000" dirty="0"/>
              <a:t>Negative: negative linear relationship.</a:t>
            </a:r>
          </a:p>
          <a:p>
            <a:pPr marL="292608" indent="-292608"/>
            <a:r>
              <a:rPr lang="en-US" sz="2000" dirty="0"/>
              <a:t>Positive: positive linear relationship.</a:t>
            </a:r>
          </a:p>
          <a:p>
            <a:pPr marL="292608" indent="-292608"/>
            <a:r>
              <a:rPr lang="en-US" sz="2000" dirty="0"/>
              <a:t>Zero: no linear relationship.</a:t>
            </a:r>
          </a:p>
          <a:p>
            <a:pPr marL="292608" indent="-292608"/>
            <a:r>
              <a:rPr lang="en-US" sz="2000" dirty="0"/>
              <a:t>Further interpretation is difficult because it is sensitive to units.</a:t>
            </a:r>
          </a:p>
          <a:p>
            <a:pPr marL="292608" indent="-292608"/>
            <a:r>
              <a:rPr lang="en-US" sz="2000" dirty="0"/>
              <a:t>Cannot be used to determine strength of the linear relationships.</a:t>
            </a:r>
            <a:endParaRPr lang="en-IN" sz="2000" dirty="0"/>
          </a:p>
        </p:txBody>
      </p:sp>
      <p:sp>
        <p:nvSpPr>
          <p:cNvPr id="4" name="Content Placeholder 3">
            <a:extLst>
              <a:ext uri="{FF2B5EF4-FFF2-40B4-BE49-F238E27FC236}">
                <a16:creationId xmlns:a16="http://schemas.microsoft.com/office/drawing/2014/main" id="{5AD11567-5EC6-408C-A974-57B47C827DBC}"/>
              </a:ext>
            </a:extLst>
          </p:cNvPr>
          <p:cNvSpPr>
            <a:spLocks noGrp="1"/>
          </p:cNvSpPr>
          <p:nvPr>
            <p:ph idx="10"/>
          </p:nvPr>
        </p:nvSpPr>
        <p:spPr>
          <a:xfrm>
            <a:off x="457200" y="4343400"/>
            <a:ext cx="8229600" cy="503496"/>
          </a:xfrm>
        </p:spPr>
        <p:txBody>
          <a:bodyPr>
            <a:normAutofit/>
          </a:bodyPr>
          <a:lstStyle/>
          <a:p>
            <a:pPr marL="0" indent="0">
              <a:buNone/>
            </a:pPr>
            <a:r>
              <a:rPr lang="en-US" sz="2000" dirty="0"/>
              <a:t>The sample correlation coefficient </a:t>
            </a:r>
            <a:r>
              <a:rPr lang="en-US" sz="2000" i="1" dirty="0" err="1"/>
              <a:t>r</a:t>
            </a:r>
            <a:r>
              <a:rPr lang="en-US" sz="2000" i="1" baseline="-25000" dirty="0" err="1"/>
              <a:t>xy</a:t>
            </a:r>
            <a:r>
              <a:rPr lang="en-US" sz="2000" dirty="0"/>
              <a:t> is easier to interpret.</a:t>
            </a:r>
            <a:endParaRPr lang="en-IN" sz="2000" dirty="0"/>
          </a:p>
        </p:txBody>
      </p:sp>
    </p:spTree>
    <p:extLst>
      <p:ext uri="{BB962C8B-B14F-4D97-AF65-F5344CB8AC3E}">
        <p14:creationId xmlns:p14="http://schemas.microsoft.com/office/powerpoint/2010/main" val="1361461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14.3 Goodness-of-Fit Measures </a:t>
            </a:r>
            <a:r>
              <a:rPr lang="en-US" sz="1100" dirty="0"/>
              <a:t>7</a:t>
            </a:r>
            <a:r>
              <a:rPr lang="en-IN" dirty="0"/>
              <a:t> </a:t>
            </a:r>
            <a:r>
              <a:rPr lang="en-US" noProof="0" dirty="0"/>
              <a:t>–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229600" cy="3879696"/>
          </a:xfrm>
        </p:spPr>
        <p:txBody>
          <a:bodyPr>
            <a:noAutofit/>
          </a:bodyPr>
          <a:lstStyle/>
          <a:p>
            <a:pPr marL="0" indent="0">
              <a:buNone/>
            </a:pPr>
            <a:r>
              <a:rPr lang="en-US" sz="2400" dirty="0"/>
              <a:t>A regression line with a positive slope is graphed. A vertical line is drawn at a height of y bar. A vertical line is drawn at x bar. A x value is selected. A dot is placed at y bar, the predicted y value, and the actual y value for this specific x value. The explained difference is y hat minus y bar. The unexplained difference is y minus y hat. The total difference is y minus y bar.</a:t>
            </a:r>
            <a:endParaRPr lang="en-US" sz="2400" noProof="0" dirty="0">
              <a:latin typeface="+mn-lt"/>
            </a:endParaRP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35006086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14.3 Goodness-of-Fit Measures </a:t>
            </a:r>
            <a:r>
              <a:rPr lang="en-US" sz="1100" dirty="0"/>
              <a:t>12</a:t>
            </a:r>
            <a:r>
              <a:rPr lang="en-IN" dirty="0"/>
              <a:t> </a:t>
            </a:r>
            <a:r>
              <a:rPr lang="en-US" noProof="0" dirty="0"/>
              <a:t>–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388178" cy="3879696"/>
          </a:xfrm>
        </p:spPr>
        <p:txBody>
          <a:bodyPr>
            <a:noAutofit/>
          </a:bodyPr>
          <a:lstStyle/>
          <a:p>
            <a:pPr marL="0" indent="0">
              <a:buNone/>
            </a:pPr>
            <a:r>
              <a:rPr lang="en-US" sz="1600" noProof="0" dirty="0">
                <a:latin typeface="+mn-lt"/>
              </a:rPr>
              <a:t>Program code. In the code, the words in the variable names are merged. Line 1. Call, semicolon. Line 2. </a:t>
            </a:r>
            <a:r>
              <a:rPr lang="en-US" sz="1600" noProof="0" dirty="0" err="1">
                <a:latin typeface="+mn-lt"/>
              </a:rPr>
              <a:t>lm</a:t>
            </a:r>
            <a:r>
              <a:rPr lang="en-US" sz="1600" noProof="0" dirty="0">
                <a:latin typeface="+mn-lt"/>
              </a:rPr>
              <a:t>, left parenthesis, formula = Debt, approximately, Income, Unemployment, comma, data = Debt, underscore, Payments, right parenthesis. Line 3. Residuals, semicolon. Line 4. </a:t>
            </a:r>
            <a:r>
              <a:rPr lang="en-US" sz="1600" noProof="0" dirty="0" err="1">
                <a:latin typeface="+mn-lt"/>
              </a:rPr>
              <a:t>Indended</a:t>
            </a:r>
            <a:r>
              <a:rPr lang="en-US" sz="1600" noProof="0" dirty="0">
                <a:latin typeface="+mn-lt"/>
              </a:rPr>
              <a:t> once, Min 1Q Median 3Q Max. Line 5. negative 110.456 negative 38.454 negative 5.836 51.156 102.121. Line 6. Coefficients, semicolon. Line 7. </a:t>
            </a:r>
            <a:r>
              <a:rPr lang="en-US" sz="1600" noProof="0" dirty="0" err="1">
                <a:latin typeface="+mn-lt"/>
              </a:rPr>
              <a:t>Indended</a:t>
            </a:r>
            <a:r>
              <a:rPr lang="en-US" sz="1600" noProof="0" dirty="0">
                <a:latin typeface="+mn-lt"/>
              </a:rPr>
              <a:t> once, Estimate, </a:t>
            </a:r>
            <a:r>
              <a:rPr lang="en-US" sz="1600" noProof="0" dirty="0" err="1">
                <a:latin typeface="+mn-lt"/>
              </a:rPr>
              <a:t>Std.Error</a:t>
            </a:r>
            <a:r>
              <a:rPr lang="en-US" sz="1600" noProof="0" dirty="0">
                <a:latin typeface="+mn-lt"/>
              </a:rPr>
              <a:t> t value </a:t>
            </a:r>
            <a:r>
              <a:rPr lang="en-US" sz="1600" noProof="0" dirty="0" err="1">
                <a:latin typeface="+mn-lt"/>
              </a:rPr>
              <a:t>Pr</a:t>
            </a:r>
            <a:r>
              <a:rPr lang="en-US" sz="1600" noProof="0" dirty="0">
                <a:latin typeface="+mn-lt"/>
              </a:rPr>
              <a:t>, left parenthesis, &gt; abs, left parenthesis, t, right parenthesis, right parenthesis. Line 8. left parenthesis, Intercept, right parenthesis 198.9956 156.3619 1.273 0.216. Line 9. Income 10.5122 1.4765 7.120 2.98e, hyphen, 07, asterisk, asterisk, asterisk. Line 10. Unemployment 0.6186 6.8679 0.090 0.929. Line 11. hyphen, hyphen, hyphen. Line 12. </a:t>
            </a:r>
            <a:r>
              <a:rPr lang="en-US" sz="1600" noProof="0" dirty="0" err="1">
                <a:latin typeface="+mn-lt"/>
              </a:rPr>
              <a:t>Signif.codes</a:t>
            </a:r>
            <a:r>
              <a:rPr lang="en-US" sz="1600" noProof="0" dirty="0">
                <a:latin typeface="+mn-lt"/>
              </a:rPr>
              <a:t>, semicolon, 0, open single quotes, asterisk, asterisk, asterisk, close single quotes, 0.001, open single quotes, asterisk, asterisk, close single quotes, 0.01, open single quotes, asterisk, close single quotes, 0.05, open single </a:t>
            </a:r>
            <a:r>
              <a:rPr lang="en-US" sz="1600" noProof="0" dirty="0" err="1">
                <a:latin typeface="+mn-lt"/>
              </a:rPr>
              <a:t>quotes.close</a:t>
            </a:r>
            <a:r>
              <a:rPr lang="en-US" sz="1600" noProof="0" dirty="0">
                <a:latin typeface="+mn-lt"/>
              </a:rPr>
              <a:t> single quotes, 0.1, open single quotes, close single quotes, 1. Line 13. Residuals standard error, semicolon, 64.61 on 23 degrees of freedom. Line 14. Multiple R, hyphen, squared, </a:t>
            </a:r>
            <a:r>
              <a:rPr lang="en-US" sz="1600" noProof="0" dirty="0" err="1">
                <a:latin typeface="+mn-lt"/>
              </a:rPr>
              <a:t>semicoloncolon</a:t>
            </a:r>
            <a:r>
              <a:rPr lang="en-US" sz="1600" noProof="0" dirty="0">
                <a:latin typeface="+mn-lt"/>
              </a:rPr>
              <a:t>, 0.7527, comma, Adjusted R, hyphen, squared, Semicolon, 0.7312. Line 15. F, hyphen, statistic, semicolon, 35 on 2 and 23 DF, comma, P, hyphen, value, semicolon, 1.054e, hyphen, 07.</a:t>
            </a: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5222634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14.3 Goodness-of-Fit Measures </a:t>
            </a:r>
            <a:r>
              <a:rPr lang="en-US" sz="1100" dirty="0"/>
              <a:t>16</a:t>
            </a:r>
            <a:r>
              <a:rPr lang="en-IN" dirty="0"/>
              <a:t> </a:t>
            </a:r>
            <a:r>
              <a:rPr lang="en-US" noProof="0" dirty="0"/>
              <a:t>–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388178" cy="3879696"/>
          </a:xfrm>
        </p:spPr>
        <p:txBody>
          <a:bodyPr>
            <a:noAutofit/>
          </a:bodyPr>
          <a:lstStyle/>
          <a:p>
            <a:pPr marL="0" indent="0">
              <a:buNone/>
            </a:pPr>
            <a:r>
              <a:rPr lang="en-US" sz="1600" noProof="0" dirty="0">
                <a:latin typeface="+mn-lt"/>
              </a:rPr>
              <a:t>Program code. In the code, the words in the variable names are merged. Line 1. Call, semicolon. Line 2. </a:t>
            </a:r>
            <a:r>
              <a:rPr lang="en-US" sz="1600" noProof="0" dirty="0" err="1">
                <a:latin typeface="+mn-lt"/>
              </a:rPr>
              <a:t>lm</a:t>
            </a:r>
            <a:r>
              <a:rPr lang="en-US" sz="1600" noProof="0" dirty="0">
                <a:latin typeface="+mn-lt"/>
              </a:rPr>
              <a:t>, left parenthesis, formula = Debt, approximately, Income, Unemployment, comma, data = Debt, underscore, Payments, right parenthesis. Line 3. Residuals, semicolon. Line 4. </a:t>
            </a:r>
            <a:r>
              <a:rPr lang="en-US" sz="1600" noProof="0" dirty="0" err="1">
                <a:latin typeface="+mn-lt"/>
              </a:rPr>
              <a:t>Indended</a:t>
            </a:r>
            <a:r>
              <a:rPr lang="en-US" sz="1600" noProof="0" dirty="0">
                <a:latin typeface="+mn-lt"/>
              </a:rPr>
              <a:t> once, Min 1Q Median 3Q Max. Line 5. negative 110.456 negative 38.454 negative 5.836 51.156 102.121. Line 6. Coefficients, semicolon. Line 7. </a:t>
            </a:r>
            <a:r>
              <a:rPr lang="en-US" sz="1600" noProof="0" dirty="0" err="1">
                <a:latin typeface="+mn-lt"/>
              </a:rPr>
              <a:t>Indended</a:t>
            </a:r>
            <a:r>
              <a:rPr lang="en-US" sz="1600" noProof="0" dirty="0">
                <a:latin typeface="+mn-lt"/>
              </a:rPr>
              <a:t> once, Estimate, </a:t>
            </a:r>
            <a:r>
              <a:rPr lang="en-US" sz="1600" noProof="0" dirty="0" err="1">
                <a:latin typeface="+mn-lt"/>
              </a:rPr>
              <a:t>Std.Error</a:t>
            </a:r>
            <a:r>
              <a:rPr lang="en-US" sz="1600" noProof="0" dirty="0">
                <a:latin typeface="+mn-lt"/>
              </a:rPr>
              <a:t> t value </a:t>
            </a:r>
            <a:r>
              <a:rPr lang="en-US" sz="1600" noProof="0" dirty="0" err="1">
                <a:latin typeface="+mn-lt"/>
              </a:rPr>
              <a:t>Pr</a:t>
            </a:r>
            <a:r>
              <a:rPr lang="en-US" sz="1600" noProof="0" dirty="0">
                <a:latin typeface="+mn-lt"/>
              </a:rPr>
              <a:t>, left parenthesis, &gt; abs, left parenthesis, t, right parenthesis, right parenthesis. Line 8. left parenthesis, Intercept, right parenthesis 198.9956 156.3619 1.273 0.216. Line 9. Income 10.5122 1.4765 7.120 2.98e, hyphen, 07, asterisk, asterisk, asterisk. Line 10. Unemployment 0.6186 6.8679 0.090 0.929. Line 11. hyphen, hyphen, hyphen. Line 12. </a:t>
            </a:r>
            <a:r>
              <a:rPr lang="en-US" sz="1600" noProof="0" dirty="0" err="1">
                <a:latin typeface="+mn-lt"/>
              </a:rPr>
              <a:t>Signif.codes</a:t>
            </a:r>
            <a:r>
              <a:rPr lang="en-US" sz="1600" noProof="0" dirty="0">
                <a:latin typeface="+mn-lt"/>
              </a:rPr>
              <a:t>, semicolon, 0, open single quotes, asterisk, asterisk, asterisk, close single quotes, 0.001, open single quotes, asterisk, asterisk, close single quotes, 0.01, open single quotes, asterisk, close single quotes, 0.05, open single </a:t>
            </a:r>
            <a:r>
              <a:rPr lang="en-US" sz="1600" noProof="0" dirty="0" err="1">
                <a:latin typeface="+mn-lt"/>
              </a:rPr>
              <a:t>quotes.close</a:t>
            </a:r>
            <a:r>
              <a:rPr lang="en-US" sz="1600" noProof="0" dirty="0">
                <a:latin typeface="+mn-lt"/>
              </a:rPr>
              <a:t> single quotes, 0.1, open single quotes, close single quotes, 1. Line 13. Residuals standard error, semicolon, 64.61 on 23 degrees of freedom. Line 14. Multiple R, hyphen, squared, </a:t>
            </a:r>
            <a:r>
              <a:rPr lang="en-US" sz="1600" noProof="0" dirty="0" err="1">
                <a:latin typeface="+mn-lt"/>
              </a:rPr>
              <a:t>semicoloncolon</a:t>
            </a:r>
            <a:r>
              <a:rPr lang="en-US" sz="1600" noProof="0" dirty="0">
                <a:latin typeface="+mn-lt"/>
              </a:rPr>
              <a:t>, 0.7527, comma, Adjusted R, hyphen, squared, Semicolon, 0.7312. Line 15. F, hyphen, statistic, semicolon, 35 on 2 and 23 DF, comma, P, hyphen, value, semicolon, 1.054e, hyphen, 07.</a:t>
            </a: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697240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C2D56-0849-405C-98AA-70B8083F4207}"/>
              </a:ext>
            </a:extLst>
          </p:cNvPr>
          <p:cNvSpPr>
            <a:spLocks noGrp="1"/>
          </p:cNvSpPr>
          <p:nvPr>
            <p:ph type="title"/>
          </p:nvPr>
        </p:nvSpPr>
        <p:spPr/>
        <p:txBody>
          <a:bodyPr>
            <a:normAutofit fontScale="90000"/>
          </a:bodyPr>
          <a:lstStyle/>
          <a:p>
            <a:r>
              <a:rPr lang="en-US" dirty="0"/>
              <a:t>14.1 Hypothesis Test for the Correlation Coefficient </a:t>
            </a:r>
            <a:r>
              <a:rPr lang="en-US" sz="1100" dirty="0"/>
              <a:t>3</a:t>
            </a:r>
            <a:endParaRPr lang="en-IN" dirty="0"/>
          </a:p>
        </p:txBody>
      </p:sp>
      <p:sp>
        <p:nvSpPr>
          <p:cNvPr id="3" name="Content Placeholder 2">
            <a:extLst>
              <a:ext uri="{FF2B5EF4-FFF2-40B4-BE49-F238E27FC236}">
                <a16:creationId xmlns:a16="http://schemas.microsoft.com/office/drawing/2014/main" id="{D0C2D792-1FE5-4A02-867A-FC0055A41061}"/>
              </a:ext>
            </a:extLst>
          </p:cNvPr>
          <p:cNvSpPr>
            <a:spLocks noGrp="1"/>
          </p:cNvSpPr>
          <p:nvPr>
            <p:ph idx="1"/>
          </p:nvPr>
        </p:nvSpPr>
        <p:spPr>
          <a:xfrm>
            <a:off x="457200" y="1600202"/>
            <a:ext cx="8229600" cy="453450"/>
          </a:xfrm>
        </p:spPr>
        <p:txBody>
          <a:bodyPr>
            <a:noAutofit/>
          </a:bodyPr>
          <a:lstStyle/>
          <a:p>
            <a:pPr marL="0" indent="0">
              <a:buNone/>
            </a:pPr>
            <a:r>
              <a:rPr lang="en-US" sz="2000" dirty="0"/>
              <a:t>The correlation coefficient describes both the direction and strength</a:t>
            </a:r>
            <a:endParaRPr lang="en-IN" sz="2000" dirty="0"/>
          </a:p>
        </p:txBody>
      </p:sp>
      <p:sp>
        <p:nvSpPr>
          <p:cNvPr id="4" name="Content Placeholder 3">
            <a:extLst>
              <a:ext uri="{FF2B5EF4-FFF2-40B4-BE49-F238E27FC236}">
                <a16:creationId xmlns:a16="http://schemas.microsoft.com/office/drawing/2014/main" id="{AF9202D8-9A18-4A7E-A5C5-DDE82D85BCD4}"/>
              </a:ext>
            </a:extLst>
          </p:cNvPr>
          <p:cNvSpPr>
            <a:spLocks noGrp="1"/>
          </p:cNvSpPr>
          <p:nvPr>
            <p:ph idx="10"/>
          </p:nvPr>
        </p:nvSpPr>
        <p:spPr>
          <a:xfrm>
            <a:off x="457200" y="2268510"/>
            <a:ext cx="2867891" cy="429718"/>
          </a:xfrm>
        </p:spPr>
        <p:txBody>
          <a:bodyPr>
            <a:normAutofit/>
          </a:bodyPr>
          <a:lstStyle/>
          <a:p>
            <a:pPr marL="0" indent="0">
              <a:buNone/>
            </a:pPr>
            <a:r>
              <a:rPr lang="en-US" sz="2000" dirty="0"/>
              <a:t>of the linear relationship,</a:t>
            </a:r>
            <a:endParaRPr lang="en-IN" sz="2000" dirty="0"/>
          </a:p>
        </p:txBody>
      </p:sp>
      <p:graphicFrame>
        <p:nvGraphicFramePr>
          <p:cNvPr id="8" name="Object 7">
            <a:extLst>
              <a:ext uri="{FF2B5EF4-FFF2-40B4-BE49-F238E27FC236}">
                <a16:creationId xmlns:a16="http://schemas.microsoft.com/office/drawing/2014/main" id="{39717B3B-ACDE-44CB-84EB-B53E43B4AD43}"/>
              </a:ext>
            </a:extLst>
          </p:cNvPr>
          <p:cNvGraphicFramePr>
            <a:graphicFrameLocks noChangeAspect="1"/>
          </p:cNvGraphicFramePr>
          <p:nvPr>
            <p:extLst>
              <p:ext uri="{D42A27DB-BD31-4B8C-83A1-F6EECF244321}">
                <p14:modId xmlns:p14="http://schemas.microsoft.com/office/powerpoint/2010/main" val="2407119400"/>
              </p:ext>
            </p:extLst>
          </p:nvPr>
        </p:nvGraphicFramePr>
        <p:xfrm>
          <a:off x="3413125" y="2122488"/>
          <a:ext cx="1049338" cy="739775"/>
        </p:xfrm>
        <a:graphic>
          <a:graphicData uri="http://schemas.openxmlformats.org/presentationml/2006/ole">
            <mc:AlternateContent xmlns:mc="http://schemas.openxmlformats.org/markup-compatibility/2006">
              <mc:Choice xmlns:v="urn:schemas-microsoft-com:vml" Requires="v">
                <p:oleObj name="Equation" r:id="rId2" imgW="1155600" imgH="812520" progId="Equation.DSMT4">
                  <p:embed/>
                </p:oleObj>
              </mc:Choice>
              <mc:Fallback>
                <p:oleObj name="Equation" r:id="rId2" imgW="1155600" imgH="812520" progId="Equation.DSMT4">
                  <p:embed/>
                  <p:pic>
                    <p:nvPicPr>
                      <p:cNvPr id="0" name=""/>
                      <p:cNvPicPr/>
                      <p:nvPr/>
                    </p:nvPicPr>
                    <p:blipFill>
                      <a:blip r:embed="rId3"/>
                      <a:stretch>
                        <a:fillRect/>
                      </a:stretch>
                    </p:blipFill>
                    <p:spPr>
                      <a:xfrm>
                        <a:off x="3413125" y="2122488"/>
                        <a:ext cx="1049338" cy="739775"/>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24EDE353-1A70-4902-90EC-861B6E768037}"/>
              </a:ext>
            </a:extLst>
          </p:cNvPr>
          <p:cNvSpPr>
            <a:spLocks noGrp="1"/>
          </p:cNvSpPr>
          <p:nvPr>
            <p:ph idx="11"/>
          </p:nvPr>
        </p:nvSpPr>
        <p:spPr>
          <a:xfrm>
            <a:off x="457200" y="2888673"/>
            <a:ext cx="8229600" cy="1075545"/>
          </a:xfrm>
        </p:spPr>
        <p:txBody>
          <a:bodyPr>
            <a:normAutofit/>
          </a:bodyPr>
          <a:lstStyle/>
          <a:p>
            <a:pPr marL="292608" indent="-292608">
              <a:lnSpc>
                <a:spcPct val="90000"/>
              </a:lnSpc>
            </a:pPr>
            <a:r>
              <a:rPr lang="en-US" sz="2000" dirty="0"/>
              <a:t>Negative: negative linear relationship.</a:t>
            </a:r>
          </a:p>
          <a:p>
            <a:pPr marL="292608" indent="-292608">
              <a:lnSpc>
                <a:spcPct val="90000"/>
              </a:lnSpc>
            </a:pPr>
            <a:r>
              <a:rPr lang="en-US" sz="2000" dirty="0"/>
              <a:t>Positive: positive linear relationship.</a:t>
            </a:r>
          </a:p>
          <a:p>
            <a:pPr marL="292608" indent="-292608">
              <a:lnSpc>
                <a:spcPct val="90000"/>
              </a:lnSpc>
            </a:pPr>
            <a:r>
              <a:rPr lang="en-US" sz="2000" dirty="0"/>
              <a:t>Zero: no linear relationship.</a:t>
            </a:r>
            <a:endParaRPr lang="en-IN" sz="2000" dirty="0"/>
          </a:p>
        </p:txBody>
      </p:sp>
      <p:sp>
        <p:nvSpPr>
          <p:cNvPr id="6" name="Content Placeholder 5">
            <a:extLst>
              <a:ext uri="{FF2B5EF4-FFF2-40B4-BE49-F238E27FC236}">
                <a16:creationId xmlns:a16="http://schemas.microsoft.com/office/drawing/2014/main" id="{2B10610C-AEE1-4EC3-9634-A87F090BA607}"/>
              </a:ext>
            </a:extLst>
          </p:cNvPr>
          <p:cNvSpPr>
            <a:spLocks noGrp="1"/>
          </p:cNvSpPr>
          <p:nvPr>
            <p:ph idx="12"/>
          </p:nvPr>
        </p:nvSpPr>
        <p:spPr>
          <a:xfrm>
            <a:off x="457200" y="3985681"/>
            <a:ext cx="8229600" cy="1978702"/>
          </a:xfrm>
        </p:spPr>
        <p:txBody>
          <a:bodyPr>
            <a:noAutofit/>
          </a:bodyPr>
          <a:lstStyle/>
          <a:p>
            <a:pPr marL="0" indent="0">
              <a:buNone/>
            </a:pPr>
            <a:r>
              <a:rPr lang="en-US" sz="2000" dirty="0"/>
              <a:t>The correlation is unit-free.</a:t>
            </a:r>
          </a:p>
          <a:p>
            <a:pPr marL="0" indent="0">
              <a:buNone/>
            </a:pPr>
            <a:r>
              <a:rPr lang="en-US" sz="2000" dirty="0"/>
              <a:t>The correlation is between −1 and 1.</a:t>
            </a:r>
          </a:p>
          <a:p>
            <a:pPr marL="292608" indent="-292608">
              <a:lnSpc>
                <a:spcPct val="110000"/>
              </a:lnSpc>
            </a:pPr>
            <a:r>
              <a:rPr lang="en-US" sz="2000" dirty="0"/>
              <a:t>Correlation is −1: perfect negative linear relationship.</a:t>
            </a:r>
          </a:p>
          <a:p>
            <a:pPr marL="292608" indent="-292608">
              <a:lnSpc>
                <a:spcPct val="110000"/>
              </a:lnSpc>
            </a:pPr>
            <a:r>
              <a:rPr lang="en-US" sz="2000" dirty="0"/>
              <a:t>Correlation is 0: not linearly related.</a:t>
            </a:r>
          </a:p>
          <a:p>
            <a:pPr marL="292608" indent="-292608">
              <a:lnSpc>
                <a:spcPct val="110000"/>
              </a:lnSpc>
            </a:pPr>
            <a:r>
              <a:rPr lang="en-US" sz="2000" dirty="0"/>
              <a:t>Correlation is 1: perfect positive linear relationship.</a:t>
            </a:r>
            <a:endParaRPr lang="en-IN" sz="2000" dirty="0"/>
          </a:p>
        </p:txBody>
      </p:sp>
    </p:spTree>
    <p:extLst>
      <p:ext uri="{BB962C8B-B14F-4D97-AF65-F5344CB8AC3E}">
        <p14:creationId xmlns:p14="http://schemas.microsoft.com/office/powerpoint/2010/main" val="2942783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044B5-45B1-4F4E-83B4-37BB3309608D}"/>
              </a:ext>
            </a:extLst>
          </p:cNvPr>
          <p:cNvSpPr>
            <a:spLocks noGrp="1"/>
          </p:cNvSpPr>
          <p:nvPr>
            <p:ph type="title"/>
          </p:nvPr>
        </p:nvSpPr>
        <p:spPr/>
        <p:txBody>
          <a:bodyPr>
            <a:normAutofit fontScale="90000"/>
          </a:bodyPr>
          <a:lstStyle/>
          <a:p>
            <a:r>
              <a:rPr kumimoji="0" lang="en-US" b="0" i="0" u="none" strike="noStrike" kern="1200" cap="none" spc="0" normalizeH="0" noProof="0" dirty="0">
                <a:ln>
                  <a:noFill/>
                </a:ln>
                <a:solidFill>
                  <a:srgbClr val="1F4984"/>
                </a:solidFill>
                <a:effectLst/>
                <a:uLnTx/>
                <a:uFillTx/>
                <a:latin typeface="Calibri" panose="020F0502020204030204" pitchFamily="34" charset="0"/>
                <a:ea typeface="+mj-ea"/>
                <a:cs typeface="+mj-cs"/>
              </a:rPr>
              <a:t>14.1 Hypothesis Test for the Correlation Coefficient </a:t>
            </a:r>
            <a:r>
              <a:rPr kumimoji="0" lang="en-US" sz="1100" b="0" i="0" u="none" strike="noStrike" kern="1200" cap="none" spc="0" normalizeH="0" noProof="0" dirty="0">
                <a:ln>
                  <a:noFill/>
                </a:ln>
                <a:solidFill>
                  <a:srgbClr val="1F4984"/>
                </a:solidFill>
                <a:effectLst/>
                <a:uLnTx/>
                <a:uFillTx/>
                <a:latin typeface="Calibri" panose="020F0502020204030204" pitchFamily="34" charset="0"/>
                <a:ea typeface="+mj-ea"/>
                <a:cs typeface="+mj-cs"/>
              </a:rPr>
              <a:t>4</a:t>
            </a:r>
            <a:endParaRPr lang="en-IN" sz="1100" dirty="0"/>
          </a:p>
        </p:txBody>
      </p:sp>
      <p:sp>
        <p:nvSpPr>
          <p:cNvPr id="3" name="Content Placeholder 2">
            <a:extLst>
              <a:ext uri="{FF2B5EF4-FFF2-40B4-BE49-F238E27FC236}">
                <a16:creationId xmlns:a16="http://schemas.microsoft.com/office/drawing/2014/main" id="{2EB1AE98-915B-4CEF-952B-FAA626500B46}"/>
              </a:ext>
            </a:extLst>
          </p:cNvPr>
          <p:cNvSpPr>
            <a:spLocks noGrp="1"/>
          </p:cNvSpPr>
          <p:nvPr>
            <p:ph idx="1"/>
          </p:nvPr>
        </p:nvSpPr>
        <p:spPr>
          <a:xfrm>
            <a:off x="457200" y="1600202"/>
            <a:ext cx="8305800" cy="801254"/>
          </a:xfrm>
        </p:spPr>
        <p:txBody>
          <a:bodyPr>
            <a:normAutofit/>
          </a:bodyPr>
          <a:lstStyle/>
          <a:p>
            <a:pPr marL="292608" indent="-292608"/>
            <a:r>
              <a:rPr lang="en-US" sz="2000" dirty="0">
                <a:latin typeface="+mn-lt"/>
              </a:rPr>
              <a:t>We conduct a hypothesis test to determine whether the linear relationship implied by the sample correlation coefficient is real or due to chance.</a:t>
            </a:r>
            <a:endParaRPr lang="en-IN" sz="2000" dirty="0">
              <a:latin typeface="+mn-lt"/>
            </a:endParaRPr>
          </a:p>
        </p:txBody>
      </p:sp>
      <p:sp>
        <p:nvSpPr>
          <p:cNvPr id="4" name="Content Placeholder 3">
            <a:extLst>
              <a:ext uri="{FF2B5EF4-FFF2-40B4-BE49-F238E27FC236}">
                <a16:creationId xmlns:a16="http://schemas.microsoft.com/office/drawing/2014/main" id="{BA37C971-D96D-484D-BC9B-EA6C87D72E53}"/>
              </a:ext>
            </a:extLst>
          </p:cNvPr>
          <p:cNvSpPr>
            <a:spLocks noGrp="1"/>
          </p:cNvSpPr>
          <p:nvPr>
            <p:ph idx="10"/>
          </p:nvPr>
        </p:nvSpPr>
        <p:spPr>
          <a:xfrm>
            <a:off x="457200" y="2514600"/>
            <a:ext cx="818572" cy="409863"/>
          </a:xfrm>
        </p:spPr>
        <p:txBody>
          <a:bodyPr>
            <a:normAutofit/>
          </a:bodyPr>
          <a:lstStyle/>
          <a:p>
            <a:pPr marL="292608" indent="-292608"/>
            <a:r>
              <a:rPr lang="en-IN" sz="2000" dirty="0">
                <a:latin typeface="+mn-lt"/>
              </a:rPr>
              <a:t>Let</a:t>
            </a:r>
          </a:p>
        </p:txBody>
      </p:sp>
      <p:graphicFrame>
        <p:nvGraphicFramePr>
          <p:cNvPr id="15" name="Object 14">
            <a:extLst>
              <a:ext uri="{FF2B5EF4-FFF2-40B4-BE49-F238E27FC236}">
                <a16:creationId xmlns:a16="http://schemas.microsoft.com/office/drawing/2014/main" id="{F9E50866-B83D-49E1-AAC9-B62FFE099A12}"/>
              </a:ext>
            </a:extLst>
          </p:cNvPr>
          <p:cNvGraphicFramePr>
            <a:graphicFrameLocks noChangeAspect="1"/>
          </p:cNvGraphicFramePr>
          <p:nvPr>
            <p:extLst>
              <p:ext uri="{D42A27DB-BD31-4B8C-83A1-F6EECF244321}">
                <p14:modId xmlns:p14="http://schemas.microsoft.com/office/powerpoint/2010/main" val="4176160901"/>
              </p:ext>
            </p:extLst>
          </p:nvPr>
        </p:nvGraphicFramePr>
        <p:xfrm>
          <a:off x="1368425" y="2568575"/>
          <a:ext cx="444500" cy="355600"/>
        </p:xfrm>
        <a:graphic>
          <a:graphicData uri="http://schemas.openxmlformats.org/presentationml/2006/ole">
            <mc:AlternateContent xmlns:mc="http://schemas.openxmlformats.org/markup-compatibility/2006">
              <mc:Choice xmlns:v="urn:schemas-microsoft-com:vml" Requires="v">
                <p:oleObj name="Equation" r:id="rId2" imgW="444240" imgH="355320" progId="Equation.DSMT4">
                  <p:embed/>
                </p:oleObj>
              </mc:Choice>
              <mc:Fallback>
                <p:oleObj name="Equation" r:id="rId2" imgW="444240" imgH="355320" progId="Equation.DSMT4">
                  <p:embed/>
                  <p:pic>
                    <p:nvPicPr>
                      <p:cNvPr id="0" name=""/>
                      <p:cNvPicPr/>
                      <p:nvPr/>
                    </p:nvPicPr>
                    <p:blipFill>
                      <a:blip r:embed="rId3"/>
                      <a:stretch>
                        <a:fillRect/>
                      </a:stretch>
                    </p:blipFill>
                    <p:spPr>
                      <a:xfrm>
                        <a:off x="1368425" y="2568575"/>
                        <a:ext cx="444500" cy="3556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5E4B204D-4FF7-42C2-9986-E5EE1E99E022}"/>
              </a:ext>
            </a:extLst>
          </p:cNvPr>
          <p:cNvSpPr>
            <a:spLocks noGrp="1"/>
          </p:cNvSpPr>
          <p:nvPr>
            <p:ph idx="11"/>
          </p:nvPr>
        </p:nvSpPr>
        <p:spPr>
          <a:xfrm>
            <a:off x="1905000" y="2514602"/>
            <a:ext cx="5943600" cy="459508"/>
          </a:xfrm>
        </p:spPr>
        <p:txBody>
          <a:bodyPr>
            <a:normAutofit/>
          </a:bodyPr>
          <a:lstStyle/>
          <a:p>
            <a:pPr marL="0" indent="0">
              <a:buNone/>
            </a:pPr>
            <a:r>
              <a:rPr lang="en-IN" sz="2000" dirty="0">
                <a:latin typeface="+mn-lt"/>
              </a:rPr>
              <a:t>denote the population coefficient.</a:t>
            </a:r>
          </a:p>
        </p:txBody>
      </p:sp>
      <p:graphicFrame>
        <p:nvGraphicFramePr>
          <p:cNvPr id="27" name="(Decorative)Table 17">
            <a:extLst>
              <a:ext uri="{FF2B5EF4-FFF2-40B4-BE49-F238E27FC236}">
                <a16:creationId xmlns:a16="http://schemas.microsoft.com/office/drawing/2014/main" id="{4CC90E5F-CF37-4533-B751-1ECB7DD32087}"/>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975822546"/>
              </p:ext>
            </p:extLst>
          </p:nvPr>
        </p:nvGraphicFramePr>
        <p:xfrm>
          <a:off x="1400238" y="3383280"/>
          <a:ext cx="6343521" cy="1112520"/>
        </p:xfrm>
        <a:graphic>
          <a:graphicData uri="http://schemas.openxmlformats.org/drawingml/2006/table">
            <a:tbl>
              <a:tblPr firstRow="1" bandRow="1">
                <a:tableStyleId>{5C22544A-7EE6-4342-B048-85BDC9FD1C3A}</a:tableStyleId>
              </a:tblPr>
              <a:tblGrid>
                <a:gridCol w="2114507">
                  <a:extLst>
                    <a:ext uri="{9D8B030D-6E8A-4147-A177-3AD203B41FA5}">
                      <a16:colId xmlns:a16="http://schemas.microsoft.com/office/drawing/2014/main" val="2469205824"/>
                    </a:ext>
                  </a:extLst>
                </a:gridCol>
                <a:gridCol w="2114507">
                  <a:extLst>
                    <a:ext uri="{9D8B030D-6E8A-4147-A177-3AD203B41FA5}">
                      <a16:colId xmlns:a16="http://schemas.microsoft.com/office/drawing/2014/main" val="2743771027"/>
                    </a:ext>
                  </a:extLst>
                </a:gridCol>
                <a:gridCol w="2114507">
                  <a:extLst>
                    <a:ext uri="{9D8B030D-6E8A-4147-A177-3AD203B41FA5}">
                      <a16:colId xmlns:a16="http://schemas.microsoft.com/office/drawing/2014/main" val="2796856641"/>
                    </a:ext>
                  </a:extLst>
                </a:gridCol>
              </a:tblGrid>
              <a:tr h="370840">
                <a:tc>
                  <a:txBody>
                    <a:bodyPr/>
                    <a:lstStyle/>
                    <a:p>
                      <a:endParaRPr lang="en-IN"/>
                    </a:p>
                  </a:txBody>
                  <a:tcPr marL="95153" marR="95153"/>
                </a:tc>
                <a:tc>
                  <a:txBody>
                    <a:bodyPr/>
                    <a:lstStyle/>
                    <a:p>
                      <a:endParaRPr lang="en-IN"/>
                    </a:p>
                  </a:txBody>
                  <a:tcPr marL="95153" marR="95153"/>
                </a:tc>
                <a:tc>
                  <a:txBody>
                    <a:bodyPr/>
                    <a:lstStyle/>
                    <a:p>
                      <a:endParaRPr lang="en-IN"/>
                    </a:p>
                  </a:txBody>
                  <a:tcPr marL="95153" marR="95153"/>
                </a:tc>
                <a:extLst>
                  <a:ext uri="{0D108BD9-81ED-4DB2-BD59-A6C34878D82A}">
                    <a16:rowId xmlns:a16="http://schemas.microsoft.com/office/drawing/2014/main" val="961221270"/>
                  </a:ext>
                </a:extLst>
              </a:tr>
              <a:tr h="370840">
                <a:tc>
                  <a:txBody>
                    <a:bodyPr/>
                    <a:lstStyle/>
                    <a:p>
                      <a:endParaRPr lang="en-IN"/>
                    </a:p>
                  </a:txBody>
                  <a:tcPr marL="95153" marR="95153"/>
                </a:tc>
                <a:tc>
                  <a:txBody>
                    <a:bodyPr/>
                    <a:lstStyle/>
                    <a:p>
                      <a:endParaRPr lang="en-IN"/>
                    </a:p>
                  </a:txBody>
                  <a:tcPr marL="95153" marR="95153"/>
                </a:tc>
                <a:tc>
                  <a:txBody>
                    <a:bodyPr/>
                    <a:lstStyle/>
                    <a:p>
                      <a:endParaRPr lang="en-IN"/>
                    </a:p>
                  </a:txBody>
                  <a:tcPr marL="95153" marR="95153"/>
                </a:tc>
                <a:extLst>
                  <a:ext uri="{0D108BD9-81ED-4DB2-BD59-A6C34878D82A}">
                    <a16:rowId xmlns:a16="http://schemas.microsoft.com/office/drawing/2014/main" val="1693626675"/>
                  </a:ext>
                </a:extLst>
              </a:tr>
              <a:tr h="370840">
                <a:tc>
                  <a:txBody>
                    <a:bodyPr/>
                    <a:lstStyle/>
                    <a:p>
                      <a:endParaRPr lang="en-IN"/>
                    </a:p>
                  </a:txBody>
                  <a:tcPr marL="95153" marR="95153"/>
                </a:tc>
                <a:tc>
                  <a:txBody>
                    <a:bodyPr/>
                    <a:lstStyle/>
                    <a:p>
                      <a:endParaRPr lang="en-IN"/>
                    </a:p>
                  </a:txBody>
                  <a:tcPr marL="95153" marR="95153"/>
                </a:tc>
                <a:tc>
                  <a:txBody>
                    <a:bodyPr/>
                    <a:lstStyle/>
                    <a:p>
                      <a:endParaRPr lang="en-IN" dirty="0"/>
                    </a:p>
                  </a:txBody>
                  <a:tcPr marL="95153" marR="95153"/>
                </a:tc>
                <a:extLst>
                  <a:ext uri="{0D108BD9-81ED-4DB2-BD59-A6C34878D82A}">
                    <a16:rowId xmlns:a16="http://schemas.microsoft.com/office/drawing/2014/main" val="2321255683"/>
                  </a:ext>
                </a:extLst>
              </a:tr>
            </a:tbl>
          </a:graphicData>
        </a:graphic>
      </p:graphicFrame>
      <p:graphicFrame>
        <p:nvGraphicFramePr>
          <p:cNvPr id="28" name="Object 27">
            <a:extLst>
              <a:ext uri="{FF2B5EF4-FFF2-40B4-BE49-F238E27FC236}">
                <a16:creationId xmlns:a16="http://schemas.microsoft.com/office/drawing/2014/main" id="{A6395F2C-4D9B-4543-A867-0262FC05B485}"/>
              </a:ext>
            </a:extLst>
          </p:cNvPr>
          <p:cNvGraphicFramePr>
            <a:graphicFrameLocks noChangeAspect="1"/>
          </p:cNvGraphicFramePr>
          <p:nvPr>
            <p:extLst>
              <p:ext uri="{D42A27DB-BD31-4B8C-83A1-F6EECF244321}">
                <p14:modId xmlns:p14="http://schemas.microsoft.com/office/powerpoint/2010/main" val="1270115736"/>
              </p:ext>
            </p:extLst>
          </p:nvPr>
        </p:nvGraphicFramePr>
        <p:xfrm>
          <a:off x="1631950" y="3467100"/>
          <a:ext cx="1473200" cy="203200"/>
        </p:xfrm>
        <a:graphic>
          <a:graphicData uri="http://schemas.openxmlformats.org/presentationml/2006/ole">
            <mc:AlternateContent xmlns:mc="http://schemas.openxmlformats.org/markup-compatibility/2006">
              <mc:Choice xmlns:v="urn:schemas-microsoft-com:vml" Requires="v">
                <p:oleObj name="Equation" r:id="rId4" imgW="1473120" imgH="203040" progId="Equation.DSMT4">
                  <p:embed/>
                </p:oleObj>
              </mc:Choice>
              <mc:Fallback>
                <p:oleObj name="Equation" r:id="rId4" imgW="1473120" imgH="203040" progId="Equation.DSMT4">
                  <p:embed/>
                  <p:pic>
                    <p:nvPicPr>
                      <p:cNvPr id="16" name="Object 15">
                        <a:extLst>
                          <a:ext uri="{FF2B5EF4-FFF2-40B4-BE49-F238E27FC236}">
                            <a16:creationId xmlns:a16="http://schemas.microsoft.com/office/drawing/2014/main" id="{25C17C1E-8C73-479D-807A-A432C55EB8C8}"/>
                          </a:ext>
                        </a:extLst>
                      </p:cNvPr>
                      <p:cNvPicPr/>
                      <p:nvPr/>
                    </p:nvPicPr>
                    <p:blipFill>
                      <a:blip r:embed="rId5"/>
                      <a:stretch>
                        <a:fillRect/>
                      </a:stretch>
                    </p:blipFill>
                    <p:spPr>
                      <a:xfrm>
                        <a:off x="1631950" y="3467100"/>
                        <a:ext cx="1473200" cy="203200"/>
                      </a:xfrm>
                      <a:prstGeom prst="rect">
                        <a:avLst/>
                      </a:prstGeom>
                    </p:spPr>
                  </p:pic>
                </p:oleObj>
              </mc:Fallback>
            </mc:AlternateContent>
          </a:graphicData>
        </a:graphic>
      </p:graphicFrame>
      <p:graphicFrame>
        <p:nvGraphicFramePr>
          <p:cNvPr id="29" name="Object 28">
            <a:extLst>
              <a:ext uri="{FF2B5EF4-FFF2-40B4-BE49-F238E27FC236}">
                <a16:creationId xmlns:a16="http://schemas.microsoft.com/office/drawing/2014/main" id="{2C8056DA-F647-427B-A464-8A85C14E01ED}"/>
              </a:ext>
            </a:extLst>
          </p:cNvPr>
          <p:cNvGraphicFramePr>
            <a:graphicFrameLocks noChangeAspect="1"/>
          </p:cNvGraphicFramePr>
          <p:nvPr>
            <p:extLst>
              <p:ext uri="{D42A27DB-BD31-4B8C-83A1-F6EECF244321}">
                <p14:modId xmlns:p14="http://schemas.microsoft.com/office/powerpoint/2010/main" val="3706693549"/>
              </p:ext>
            </p:extLst>
          </p:nvPr>
        </p:nvGraphicFramePr>
        <p:xfrm>
          <a:off x="3778250" y="3446463"/>
          <a:ext cx="1587500" cy="241300"/>
        </p:xfrm>
        <a:graphic>
          <a:graphicData uri="http://schemas.openxmlformats.org/presentationml/2006/ole">
            <mc:AlternateContent xmlns:mc="http://schemas.openxmlformats.org/markup-compatibility/2006">
              <mc:Choice xmlns:v="urn:schemas-microsoft-com:vml" Requires="v">
                <p:oleObj name="Equation" r:id="rId6" imgW="1587240" imgH="241200" progId="Equation.DSMT4">
                  <p:embed/>
                </p:oleObj>
              </mc:Choice>
              <mc:Fallback>
                <p:oleObj name="Equation" r:id="rId6" imgW="1587240" imgH="241200" progId="Equation.DSMT4">
                  <p:embed/>
                  <p:pic>
                    <p:nvPicPr>
                      <p:cNvPr id="18" name="Object 17">
                        <a:extLst>
                          <a:ext uri="{FF2B5EF4-FFF2-40B4-BE49-F238E27FC236}">
                            <a16:creationId xmlns:a16="http://schemas.microsoft.com/office/drawing/2014/main" id="{9C01CE29-44C0-49B8-8C1F-11E0104A9121}"/>
                          </a:ext>
                        </a:extLst>
                      </p:cNvPr>
                      <p:cNvPicPr/>
                      <p:nvPr/>
                    </p:nvPicPr>
                    <p:blipFill>
                      <a:blip r:embed="rId7"/>
                      <a:stretch>
                        <a:fillRect/>
                      </a:stretch>
                    </p:blipFill>
                    <p:spPr>
                      <a:xfrm>
                        <a:off x="3778250" y="3446463"/>
                        <a:ext cx="1587500" cy="241300"/>
                      </a:xfrm>
                      <a:prstGeom prst="rect">
                        <a:avLst/>
                      </a:prstGeom>
                    </p:spPr>
                  </p:pic>
                </p:oleObj>
              </mc:Fallback>
            </mc:AlternateContent>
          </a:graphicData>
        </a:graphic>
      </p:graphicFrame>
      <p:graphicFrame>
        <p:nvGraphicFramePr>
          <p:cNvPr id="30" name="Object 29">
            <a:extLst>
              <a:ext uri="{FF2B5EF4-FFF2-40B4-BE49-F238E27FC236}">
                <a16:creationId xmlns:a16="http://schemas.microsoft.com/office/drawing/2014/main" id="{03A8A7A6-277F-4C76-BBF7-268BB5F5A5EA}"/>
              </a:ext>
            </a:extLst>
          </p:cNvPr>
          <p:cNvGraphicFramePr>
            <a:graphicFrameLocks noChangeAspect="1"/>
          </p:cNvGraphicFramePr>
          <p:nvPr>
            <p:extLst>
              <p:ext uri="{D42A27DB-BD31-4B8C-83A1-F6EECF244321}">
                <p14:modId xmlns:p14="http://schemas.microsoft.com/office/powerpoint/2010/main" val="1546277391"/>
              </p:ext>
            </p:extLst>
          </p:nvPr>
        </p:nvGraphicFramePr>
        <p:xfrm>
          <a:off x="5915025" y="3465513"/>
          <a:ext cx="1460500" cy="203200"/>
        </p:xfrm>
        <a:graphic>
          <a:graphicData uri="http://schemas.openxmlformats.org/presentationml/2006/ole">
            <mc:AlternateContent xmlns:mc="http://schemas.openxmlformats.org/markup-compatibility/2006">
              <mc:Choice xmlns:v="urn:schemas-microsoft-com:vml" Requires="v">
                <p:oleObj name="Equation" r:id="rId8" imgW="1460160" imgH="203040" progId="Equation.DSMT4">
                  <p:embed/>
                </p:oleObj>
              </mc:Choice>
              <mc:Fallback>
                <p:oleObj name="Equation" r:id="rId8" imgW="1460160" imgH="203040" progId="Equation.DSMT4">
                  <p:embed/>
                  <p:pic>
                    <p:nvPicPr>
                      <p:cNvPr id="19" name="Object 18">
                        <a:extLst>
                          <a:ext uri="{FF2B5EF4-FFF2-40B4-BE49-F238E27FC236}">
                            <a16:creationId xmlns:a16="http://schemas.microsoft.com/office/drawing/2014/main" id="{7346BBCF-EE4C-4F7C-8105-CE57F1EC14FC}"/>
                          </a:ext>
                        </a:extLst>
                      </p:cNvPr>
                      <p:cNvPicPr/>
                      <p:nvPr/>
                    </p:nvPicPr>
                    <p:blipFill>
                      <a:blip r:embed="rId9"/>
                      <a:stretch>
                        <a:fillRect/>
                      </a:stretch>
                    </p:blipFill>
                    <p:spPr>
                      <a:xfrm>
                        <a:off x="5915025" y="3465513"/>
                        <a:ext cx="1460500" cy="203200"/>
                      </a:xfrm>
                      <a:prstGeom prst="rect">
                        <a:avLst/>
                      </a:prstGeom>
                    </p:spPr>
                  </p:pic>
                </p:oleObj>
              </mc:Fallback>
            </mc:AlternateContent>
          </a:graphicData>
        </a:graphic>
      </p:graphicFrame>
      <p:graphicFrame>
        <p:nvGraphicFramePr>
          <p:cNvPr id="31" name="Object 30">
            <a:extLst>
              <a:ext uri="{FF2B5EF4-FFF2-40B4-BE49-F238E27FC236}">
                <a16:creationId xmlns:a16="http://schemas.microsoft.com/office/drawing/2014/main" id="{40921D27-576B-4B8A-B9FD-62CB6B8ED5C2}"/>
              </a:ext>
            </a:extLst>
          </p:cNvPr>
          <p:cNvGraphicFramePr>
            <a:graphicFrameLocks noChangeAspect="1"/>
          </p:cNvGraphicFramePr>
          <p:nvPr>
            <p:extLst>
              <p:ext uri="{D42A27DB-BD31-4B8C-83A1-F6EECF244321}">
                <p14:modId xmlns:p14="http://schemas.microsoft.com/office/powerpoint/2010/main" val="2624617236"/>
              </p:ext>
            </p:extLst>
          </p:nvPr>
        </p:nvGraphicFramePr>
        <p:xfrm>
          <a:off x="1917700" y="3776663"/>
          <a:ext cx="901700" cy="304800"/>
        </p:xfrm>
        <a:graphic>
          <a:graphicData uri="http://schemas.openxmlformats.org/presentationml/2006/ole">
            <mc:AlternateContent xmlns:mc="http://schemas.openxmlformats.org/markup-compatibility/2006">
              <mc:Choice xmlns:v="urn:schemas-microsoft-com:vml" Requires="v">
                <p:oleObj name="Equation" r:id="rId10" imgW="901440" imgH="304560" progId="Equation.DSMT4">
                  <p:embed/>
                </p:oleObj>
              </mc:Choice>
              <mc:Fallback>
                <p:oleObj name="Equation" r:id="rId10" imgW="901440" imgH="304560" progId="Equation.DSMT4">
                  <p:embed/>
                  <p:pic>
                    <p:nvPicPr>
                      <p:cNvPr id="20" name="Object 19">
                        <a:extLst>
                          <a:ext uri="{FF2B5EF4-FFF2-40B4-BE49-F238E27FC236}">
                            <a16:creationId xmlns:a16="http://schemas.microsoft.com/office/drawing/2014/main" id="{E6C724BF-D377-4DEE-A583-0CD3974F682A}"/>
                          </a:ext>
                        </a:extLst>
                      </p:cNvPr>
                      <p:cNvPicPr/>
                      <p:nvPr/>
                    </p:nvPicPr>
                    <p:blipFill>
                      <a:blip r:embed="rId11"/>
                      <a:stretch>
                        <a:fillRect/>
                      </a:stretch>
                    </p:blipFill>
                    <p:spPr>
                      <a:xfrm>
                        <a:off x="1917700" y="3776663"/>
                        <a:ext cx="901700" cy="304800"/>
                      </a:xfrm>
                      <a:prstGeom prst="rect">
                        <a:avLst/>
                      </a:prstGeom>
                    </p:spPr>
                  </p:pic>
                </p:oleObj>
              </mc:Fallback>
            </mc:AlternateContent>
          </a:graphicData>
        </a:graphic>
      </p:graphicFrame>
      <p:graphicFrame>
        <p:nvGraphicFramePr>
          <p:cNvPr id="32" name="Object 31">
            <a:extLst>
              <a:ext uri="{FF2B5EF4-FFF2-40B4-BE49-F238E27FC236}">
                <a16:creationId xmlns:a16="http://schemas.microsoft.com/office/drawing/2014/main" id="{49879393-C9AE-4B64-AFD0-0B35D9241376}"/>
              </a:ext>
            </a:extLst>
          </p:cNvPr>
          <p:cNvGraphicFramePr>
            <a:graphicFrameLocks noChangeAspect="1"/>
          </p:cNvGraphicFramePr>
          <p:nvPr>
            <p:extLst>
              <p:ext uri="{D42A27DB-BD31-4B8C-83A1-F6EECF244321}">
                <p14:modId xmlns:p14="http://schemas.microsoft.com/office/powerpoint/2010/main" val="1981262171"/>
              </p:ext>
            </p:extLst>
          </p:nvPr>
        </p:nvGraphicFramePr>
        <p:xfrm>
          <a:off x="4121150" y="3776663"/>
          <a:ext cx="901700" cy="304800"/>
        </p:xfrm>
        <a:graphic>
          <a:graphicData uri="http://schemas.openxmlformats.org/presentationml/2006/ole">
            <mc:AlternateContent xmlns:mc="http://schemas.openxmlformats.org/markup-compatibility/2006">
              <mc:Choice xmlns:v="urn:schemas-microsoft-com:vml" Requires="v">
                <p:oleObj name="Equation" r:id="rId12" imgW="901440" imgH="304560" progId="Equation.DSMT4">
                  <p:embed/>
                </p:oleObj>
              </mc:Choice>
              <mc:Fallback>
                <p:oleObj name="Equation" r:id="rId12" imgW="901440" imgH="304560" progId="Equation.DSMT4">
                  <p:embed/>
                  <p:pic>
                    <p:nvPicPr>
                      <p:cNvPr id="21" name="Object 20">
                        <a:extLst>
                          <a:ext uri="{FF2B5EF4-FFF2-40B4-BE49-F238E27FC236}">
                            <a16:creationId xmlns:a16="http://schemas.microsoft.com/office/drawing/2014/main" id="{99937867-CFCB-4D41-A856-3D51CD678B03}"/>
                          </a:ext>
                        </a:extLst>
                      </p:cNvPr>
                      <p:cNvPicPr/>
                      <p:nvPr/>
                    </p:nvPicPr>
                    <p:blipFill>
                      <a:blip r:embed="rId13"/>
                      <a:stretch>
                        <a:fillRect/>
                      </a:stretch>
                    </p:blipFill>
                    <p:spPr>
                      <a:xfrm>
                        <a:off x="4121150" y="3776663"/>
                        <a:ext cx="901700" cy="304800"/>
                      </a:xfrm>
                      <a:prstGeom prst="rect">
                        <a:avLst/>
                      </a:prstGeom>
                    </p:spPr>
                  </p:pic>
                </p:oleObj>
              </mc:Fallback>
            </mc:AlternateContent>
          </a:graphicData>
        </a:graphic>
      </p:graphicFrame>
      <p:graphicFrame>
        <p:nvGraphicFramePr>
          <p:cNvPr id="33" name="Object 32">
            <a:extLst>
              <a:ext uri="{FF2B5EF4-FFF2-40B4-BE49-F238E27FC236}">
                <a16:creationId xmlns:a16="http://schemas.microsoft.com/office/drawing/2014/main" id="{43A43D20-4BF8-4DB8-9F2D-2B5A136832C3}"/>
              </a:ext>
            </a:extLst>
          </p:cNvPr>
          <p:cNvGraphicFramePr>
            <a:graphicFrameLocks noChangeAspect="1"/>
          </p:cNvGraphicFramePr>
          <p:nvPr>
            <p:extLst>
              <p:ext uri="{D42A27DB-BD31-4B8C-83A1-F6EECF244321}">
                <p14:modId xmlns:p14="http://schemas.microsoft.com/office/powerpoint/2010/main" val="3060109443"/>
              </p:ext>
            </p:extLst>
          </p:nvPr>
        </p:nvGraphicFramePr>
        <p:xfrm>
          <a:off x="6184900" y="3776663"/>
          <a:ext cx="901700" cy="304800"/>
        </p:xfrm>
        <a:graphic>
          <a:graphicData uri="http://schemas.openxmlformats.org/presentationml/2006/ole">
            <mc:AlternateContent xmlns:mc="http://schemas.openxmlformats.org/markup-compatibility/2006">
              <mc:Choice xmlns:v="urn:schemas-microsoft-com:vml" Requires="v">
                <p:oleObj name="Equation" r:id="rId14" imgW="901440" imgH="304560" progId="Equation.DSMT4">
                  <p:embed/>
                </p:oleObj>
              </mc:Choice>
              <mc:Fallback>
                <p:oleObj name="Equation" r:id="rId14" imgW="901440" imgH="304560" progId="Equation.DSMT4">
                  <p:embed/>
                  <p:pic>
                    <p:nvPicPr>
                      <p:cNvPr id="22" name="Object 21">
                        <a:extLst>
                          <a:ext uri="{FF2B5EF4-FFF2-40B4-BE49-F238E27FC236}">
                            <a16:creationId xmlns:a16="http://schemas.microsoft.com/office/drawing/2014/main" id="{E4D51F8F-7C03-4A89-A1F6-A1186179FF59}"/>
                          </a:ext>
                        </a:extLst>
                      </p:cNvPr>
                      <p:cNvPicPr/>
                      <p:nvPr/>
                    </p:nvPicPr>
                    <p:blipFill>
                      <a:blip r:embed="rId15"/>
                      <a:stretch>
                        <a:fillRect/>
                      </a:stretch>
                    </p:blipFill>
                    <p:spPr>
                      <a:xfrm>
                        <a:off x="6184900" y="3776663"/>
                        <a:ext cx="901700" cy="304800"/>
                      </a:xfrm>
                      <a:prstGeom prst="rect">
                        <a:avLst/>
                      </a:prstGeom>
                    </p:spPr>
                  </p:pic>
                </p:oleObj>
              </mc:Fallback>
            </mc:AlternateContent>
          </a:graphicData>
        </a:graphic>
      </p:graphicFrame>
      <p:graphicFrame>
        <p:nvGraphicFramePr>
          <p:cNvPr id="34" name="Object 33">
            <a:extLst>
              <a:ext uri="{FF2B5EF4-FFF2-40B4-BE49-F238E27FC236}">
                <a16:creationId xmlns:a16="http://schemas.microsoft.com/office/drawing/2014/main" id="{C276CC7B-5768-481A-BEFA-7EB96BE36FB2}"/>
              </a:ext>
            </a:extLst>
          </p:cNvPr>
          <p:cNvGraphicFramePr>
            <a:graphicFrameLocks noChangeAspect="1"/>
          </p:cNvGraphicFramePr>
          <p:nvPr>
            <p:extLst>
              <p:ext uri="{D42A27DB-BD31-4B8C-83A1-F6EECF244321}">
                <p14:modId xmlns:p14="http://schemas.microsoft.com/office/powerpoint/2010/main" val="874473619"/>
              </p:ext>
            </p:extLst>
          </p:nvPr>
        </p:nvGraphicFramePr>
        <p:xfrm>
          <a:off x="1874838" y="4133850"/>
          <a:ext cx="927100" cy="304800"/>
        </p:xfrm>
        <a:graphic>
          <a:graphicData uri="http://schemas.openxmlformats.org/presentationml/2006/ole">
            <mc:AlternateContent xmlns:mc="http://schemas.openxmlformats.org/markup-compatibility/2006">
              <mc:Choice xmlns:v="urn:schemas-microsoft-com:vml" Requires="v">
                <p:oleObj name="Equation" r:id="rId16" imgW="927000" imgH="304560" progId="Equation.DSMT4">
                  <p:embed/>
                </p:oleObj>
              </mc:Choice>
              <mc:Fallback>
                <p:oleObj name="Equation" r:id="rId16" imgW="927000" imgH="304560" progId="Equation.DSMT4">
                  <p:embed/>
                  <p:pic>
                    <p:nvPicPr>
                      <p:cNvPr id="23" name="Object 22">
                        <a:extLst>
                          <a:ext uri="{FF2B5EF4-FFF2-40B4-BE49-F238E27FC236}">
                            <a16:creationId xmlns:a16="http://schemas.microsoft.com/office/drawing/2014/main" id="{1DE6CB99-B51D-4369-83E7-09B73B510CA5}"/>
                          </a:ext>
                        </a:extLst>
                      </p:cNvPr>
                      <p:cNvPicPr/>
                      <p:nvPr/>
                    </p:nvPicPr>
                    <p:blipFill>
                      <a:blip r:embed="rId17"/>
                      <a:stretch>
                        <a:fillRect/>
                      </a:stretch>
                    </p:blipFill>
                    <p:spPr>
                      <a:xfrm>
                        <a:off x="1874838" y="4133850"/>
                        <a:ext cx="927100" cy="304800"/>
                      </a:xfrm>
                      <a:prstGeom prst="rect">
                        <a:avLst/>
                      </a:prstGeom>
                    </p:spPr>
                  </p:pic>
                </p:oleObj>
              </mc:Fallback>
            </mc:AlternateContent>
          </a:graphicData>
        </a:graphic>
      </p:graphicFrame>
      <p:graphicFrame>
        <p:nvGraphicFramePr>
          <p:cNvPr id="35" name="Object 34">
            <a:extLst>
              <a:ext uri="{FF2B5EF4-FFF2-40B4-BE49-F238E27FC236}">
                <a16:creationId xmlns:a16="http://schemas.microsoft.com/office/drawing/2014/main" id="{05286420-C660-404C-9062-31793CD893BC}"/>
              </a:ext>
            </a:extLst>
          </p:cNvPr>
          <p:cNvGraphicFramePr>
            <a:graphicFrameLocks noChangeAspect="1"/>
          </p:cNvGraphicFramePr>
          <p:nvPr>
            <p:extLst>
              <p:ext uri="{D42A27DB-BD31-4B8C-83A1-F6EECF244321}">
                <p14:modId xmlns:p14="http://schemas.microsoft.com/office/powerpoint/2010/main" val="567962986"/>
              </p:ext>
            </p:extLst>
          </p:nvPr>
        </p:nvGraphicFramePr>
        <p:xfrm>
          <a:off x="4122738" y="4151313"/>
          <a:ext cx="927100" cy="304800"/>
        </p:xfrm>
        <a:graphic>
          <a:graphicData uri="http://schemas.openxmlformats.org/presentationml/2006/ole">
            <mc:AlternateContent xmlns:mc="http://schemas.openxmlformats.org/markup-compatibility/2006">
              <mc:Choice xmlns:v="urn:schemas-microsoft-com:vml" Requires="v">
                <p:oleObj name="Equation" r:id="rId18" imgW="927000" imgH="304560" progId="Equation.DSMT4">
                  <p:embed/>
                </p:oleObj>
              </mc:Choice>
              <mc:Fallback>
                <p:oleObj name="Equation" r:id="rId18" imgW="927000" imgH="304560" progId="Equation.DSMT4">
                  <p:embed/>
                  <p:pic>
                    <p:nvPicPr>
                      <p:cNvPr id="24" name="Object 23">
                        <a:extLst>
                          <a:ext uri="{FF2B5EF4-FFF2-40B4-BE49-F238E27FC236}">
                            <a16:creationId xmlns:a16="http://schemas.microsoft.com/office/drawing/2014/main" id="{F22860BC-D9EA-4426-ABA0-5C8CC4E08214}"/>
                          </a:ext>
                        </a:extLst>
                      </p:cNvPr>
                      <p:cNvPicPr/>
                      <p:nvPr/>
                    </p:nvPicPr>
                    <p:blipFill>
                      <a:blip r:embed="rId19"/>
                      <a:stretch>
                        <a:fillRect/>
                      </a:stretch>
                    </p:blipFill>
                    <p:spPr>
                      <a:xfrm>
                        <a:off x="4122738" y="4151313"/>
                        <a:ext cx="927100" cy="304800"/>
                      </a:xfrm>
                      <a:prstGeom prst="rect">
                        <a:avLst/>
                      </a:prstGeom>
                    </p:spPr>
                  </p:pic>
                </p:oleObj>
              </mc:Fallback>
            </mc:AlternateContent>
          </a:graphicData>
        </a:graphic>
      </p:graphicFrame>
      <p:graphicFrame>
        <p:nvGraphicFramePr>
          <p:cNvPr id="36" name="Object 35">
            <a:extLst>
              <a:ext uri="{FF2B5EF4-FFF2-40B4-BE49-F238E27FC236}">
                <a16:creationId xmlns:a16="http://schemas.microsoft.com/office/drawing/2014/main" id="{40A1B76E-80B2-4F7B-89BA-05E5C4B96DBE}"/>
              </a:ext>
            </a:extLst>
          </p:cNvPr>
          <p:cNvGraphicFramePr>
            <a:graphicFrameLocks noChangeAspect="1"/>
          </p:cNvGraphicFramePr>
          <p:nvPr>
            <p:extLst>
              <p:ext uri="{D42A27DB-BD31-4B8C-83A1-F6EECF244321}">
                <p14:modId xmlns:p14="http://schemas.microsoft.com/office/powerpoint/2010/main" val="1842529161"/>
              </p:ext>
            </p:extLst>
          </p:nvPr>
        </p:nvGraphicFramePr>
        <p:xfrm>
          <a:off x="6191250" y="4157663"/>
          <a:ext cx="914400" cy="304800"/>
        </p:xfrm>
        <a:graphic>
          <a:graphicData uri="http://schemas.openxmlformats.org/presentationml/2006/ole">
            <mc:AlternateContent xmlns:mc="http://schemas.openxmlformats.org/markup-compatibility/2006">
              <mc:Choice xmlns:v="urn:schemas-microsoft-com:vml" Requires="v">
                <p:oleObj name="Equation" r:id="rId20" imgW="914400" imgH="304560" progId="Equation.DSMT4">
                  <p:embed/>
                </p:oleObj>
              </mc:Choice>
              <mc:Fallback>
                <p:oleObj name="Equation" r:id="rId20" imgW="914400" imgH="304560" progId="Equation.DSMT4">
                  <p:embed/>
                  <p:pic>
                    <p:nvPicPr>
                      <p:cNvPr id="25" name="Object 24">
                        <a:extLst>
                          <a:ext uri="{FF2B5EF4-FFF2-40B4-BE49-F238E27FC236}">
                            <a16:creationId xmlns:a16="http://schemas.microsoft.com/office/drawing/2014/main" id="{F849C880-6CB0-43E3-929B-2D63668DC26B}"/>
                          </a:ext>
                        </a:extLst>
                      </p:cNvPr>
                      <p:cNvPicPr/>
                      <p:nvPr/>
                    </p:nvPicPr>
                    <p:blipFill>
                      <a:blip r:embed="rId21"/>
                      <a:stretch>
                        <a:fillRect/>
                      </a:stretch>
                    </p:blipFill>
                    <p:spPr>
                      <a:xfrm>
                        <a:off x="6191250" y="4157663"/>
                        <a:ext cx="914400" cy="304800"/>
                      </a:xfrm>
                      <a:prstGeom prst="rect">
                        <a:avLst/>
                      </a:prstGeom>
                    </p:spPr>
                  </p:pic>
                </p:oleObj>
              </mc:Fallback>
            </mc:AlternateContent>
          </a:graphicData>
        </a:graphic>
      </p:graphicFrame>
    </p:spTree>
    <p:extLst>
      <p:ext uri="{BB962C8B-B14F-4D97-AF65-F5344CB8AC3E}">
        <p14:creationId xmlns:p14="http://schemas.microsoft.com/office/powerpoint/2010/main" val="1314967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792D9-1057-403E-BBE3-087223EDD7C7}"/>
              </a:ext>
            </a:extLst>
          </p:cNvPr>
          <p:cNvSpPr>
            <a:spLocks noGrp="1"/>
          </p:cNvSpPr>
          <p:nvPr>
            <p:ph type="title"/>
          </p:nvPr>
        </p:nvSpPr>
        <p:spPr/>
        <p:txBody>
          <a:bodyPr>
            <a:normAutofit fontScale="90000"/>
          </a:bodyPr>
          <a:lstStyle/>
          <a:p>
            <a:r>
              <a:rPr lang="en-US" dirty="0"/>
              <a:t>14.1 Hypothesis Test for the Correlation Coefficient </a:t>
            </a:r>
            <a:r>
              <a:rPr lang="en-US" sz="1100" dirty="0"/>
              <a:t>5</a:t>
            </a:r>
            <a:endParaRPr lang="en-IN" dirty="0"/>
          </a:p>
        </p:txBody>
      </p:sp>
      <p:sp>
        <p:nvSpPr>
          <p:cNvPr id="3" name="Content Placeholder 2">
            <a:extLst>
              <a:ext uri="{FF2B5EF4-FFF2-40B4-BE49-F238E27FC236}">
                <a16:creationId xmlns:a16="http://schemas.microsoft.com/office/drawing/2014/main" id="{8C857BDF-782A-4080-91DA-4F66A1DFB241}"/>
              </a:ext>
            </a:extLst>
          </p:cNvPr>
          <p:cNvSpPr>
            <a:spLocks noGrp="1"/>
          </p:cNvSpPr>
          <p:nvPr>
            <p:ph idx="1"/>
          </p:nvPr>
        </p:nvSpPr>
        <p:spPr>
          <a:xfrm>
            <a:off x="457200" y="1600202"/>
            <a:ext cx="8229600" cy="483432"/>
          </a:xfrm>
        </p:spPr>
        <p:txBody>
          <a:bodyPr>
            <a:normAutofit/>
          </a:bodyPr>
          <a:lstStyle/>
          <a:p>
            <a:pPr marL="0" indent="0">
              <a:buNone/>
            </a:pPr>
            <a:r>
              <a:rPr lang="en-US" sz="2400" dirty="0"/>
              <a:t>The test statistic for the hypothesis test concerning the</a:t>
            </a:r>
            <a:endParaRPr lang="en-IN" sz="2400" dirty="0"/>
          </a:p>
        </p:txBody>
      </p:sp>
      <p:sp>
        <p:nvSpPr>
          <p:cNvPr id="4" name="Content Placeholder 3">
            <a:extLst>
              <a:ext uri="{FF2B5EF4-FFF2-40B4-BE49-F238E27FC236}">
                <a16:creationId xmlns:a16="http://schemas.microsoft.com/office/drawing/2014/main" id="{DB4DA72C-18A0-4549-8090-7084EA1CAA9F}"/>
              </a:ext>
            </a:extLst>
          </p:cNvPr>
          <p:cNvSpPr>
            <a:spLocks noGrp="1"/>
          </p:cNvSpPr>
          <p:nvPr>
            <p:ph idx="10"/>
          </p:nvPr>
        </p:nvSpPr>
        <p:spPr>
          <a:xfrm>
            <a:off x="457199" y="2338466"/>
            <a:ext cx="4640965" cy="465944"/>
          </a:xfrm>
        </p:spPr>
        <p:txBody>
          <a:bodyPr>
            <a:normAutofit/>
          </a:bodyPr>
          <a:lstStyle/>
          <a:p>
            <a:pPr marL="0" indent="0">
              <a:buNone/>
            </a:pPr>
            <a:r>
              <a:rPr lang="en-US" sz="2400" dirty="0"/>
              <a:t>population correlation coefficient is</a:t>
            </a:r>
            <a:endParaRPr lang="en-IN" sz="2400" dirty="0"/>
          </a:p>
        </p:txBody>
      </p:sp>
      <p:graphicFrame>
        <p:nvGraphicFramePr>
          <p:cNvPr id="8" name="Object 7">
            <a:extLst>
              <a:ext uri="{FF2B5EF4-FFF2-40B4-BE49-F238E27FC236}">
                <a16:creationId xmlns:a16="http://schemas.microsoft.com/office/drawing/2014/main" id="{8C8F6F14-DCC7-445C-8B79-C75259FC7D2D}"/>
              </a:ext>
            </a:extLst>
          </p:cNvPr>
          <p:cNvGraphicFramePr>
            <a:graphicFrameLocks noChangeAspect="1"/>
          </p:cNvGraphicFramePr>
          <p:nvPr>
            <p:extLst>
              <p:ext uri="{D42A27DB-BD31-4B8C-83A1-F6EECF244321}">
                <p14:modId xmlns:p14="http://schemas.microsoft.com/office/powerpoint/2010/main" val="1101241487"/>
              </p:ext>
            </p:extLst>
          </p:nvPr>
        </p:nvGraphicFramePr>
        <p:xfrm>
          <a:off x="5260975" y="2217738"/>
          <a:ext cx="969963" cy="784225"/>
        </p:xfrm>
        <a:graphic>
          <a:graphicData uri="http://schemas.openxmlformats.org/presentationml/2006/ole">
            <mc:AlternateContent xmlns:mc="http://schemas.openxmlformats.org/markup-compatibility/2006">
              <mc:Choice xmlns:v="urn:schemas-microsoft-com:vml" Requires="v">
                <p:oleObj name="Equation" r:id="rId2" imgW="1066680" imgH="863280" progId="Equation.DSMT4">
                  <p:embed/>
                </p:oleObj>
              </mc:Choice>
              <mc:Fallback>
                <p:oleObj name="Equation" r:id="rId2" imgW="1066680" imgH="863280" progId="Equation.DSMT4">
                  <p:embed/>
                  <p:pic>
                    <p:nvPicPr>
                      <p:cNvPr id="0" name=""/>
                      <p:cNvPicPr/>
                      <p:nvPr/>
                    </p:nvPicPr>
                    <p:blipFill>
                      <a:blip r:embed="rId3"/>
                      <a:stretch>
                        <a:fillRect/>
                      </a:stretch>
                    </p:blipFill>
                    <p:spPr>
                      <a:xfrm>
                        <a:off x="5260975" y="2217738"/>
                        <a:ext cx="969963" cy="784225"/>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0E952D77-5247-4160-9317-D8A366E82DCF}"/>
              </a:ext>
            </a:extLst>
          </p:cNvPr>
          <p:cNvSpPr>
            <a:spLocks noGrp="1"/>
          </p:cNvSpPr>
          <p:nvPr>
            <p:ph idx="11"/>
          </p:nvPr>
        </p:nvSpPr>
        <p:spPr>
          <a:xfrm>
            <a:off x="457200" y="3045502"/>
            <a:ext cx="1701384" cy="459698"/>
          </a:xfrm>
        </p:spPr>
        <p:txBody>
          <a:bodyPr>
            <a:normAutofit/>
          </a:bodyPr>
          <a:lstStyle/>
          <a:p>
            <a:pPr marL="292608" indent="-292608">
              <a:lnSpc>
                <a:spcPct val="90000"/>
              </a:lnSpc>
            </a:pPr>
            <a:r>
              <a:rPr lang="en-US" sz="2200" i="1" dirty="0"/>
              <a:t>df</a:t>
            </a:r>
            <a:r>
              <a:rPr lang="en-US" sz="2200" dirty="0"/>
              <a:t> = </a:t>
            </a:r>
            <a:r>
              <a:rPr lang="en-US" sz="2200" i="1" dirty="0"/>
              <a:t>n</a:t>
            </a:r>
            <a:r>
              <a:rPr lang="en-US" sz="2200" dirty="0"/>
              <a:t> − 2.</a:t>
            </a:r>
            <a:endParaRPr lang="en-IN" sz="2200" dirty="0"/>
          </a:p>
        </p:txBody>
      </p:sp>
      <p:sp>
        <p:nvSpPr>
          <p:cNvPr id="6" name="Content Placeholder 5">
            <a:extLst>
              <a:ext uri="{FF2B5EF4-FFF2-40B4-BE49-F238E27FC236}">
                <a16:creationId xmlns:a16="http://schemas.microsoft.com/office/drawing/2014/main" id="{0B38BD99-2165-423D-937F-37BF5A06582E}"/>
              </a:ext>
            </a:extLst>
          </p:cNvPr>
          <p:cNvSpPr>
            <a:spLocks noGrp="1"/>
          </p:cNvSpPr>
          <p:nvPr>
            <p:ph idx="12"/>
          </p:nvPr>
        </p:nvSpPr>
        <p:spPr>
          <a:xfrm>
            <a:off x="457200" y="3657601"/>
            <a:ext cx="502170" cy="389744"/>
          </a:xfrm>
        </p:spPr>
        <p:txBody>
          <a:bodyPr>
            <a:noAutofit/>
          </a:bodyPr>
          <a:lstStyle/>
          <a:p>
            <a:pPr marL="292608" indent="-292608"/>
            <a:r>
              <a:rPr lang="en-US" sz="2200" dirty="0"/>
              <a:t> </a:t>
            </a:r>
            <a:endParaRPr lang="en-IN" sz="2200" dirty="0"/>
          </a:p>
        </p:txBody>
      </p:sp>
      <p:graphicFrame>
        <p:nvGraphicFramePr>
          <p:cNvPr id="9" name="Object 8">
            <a:extLst>
              <a:ext uri="{FF2B5EF4-FFF2-40B4-BE49-F238E27FC236}">
                <a16:creationId xmlns:a16="http://schemas.microsoft.com/office/drawing/2014/main" id="{CA88722E-A9A8-43F8-A922-DF9D42C7E49B}"/>
              </a:ext>
            </a:extLst>
          </p:cNvPr>
          <p:cNvGraphicFramePr>
            <a:graphicFrameLocks noChangeAspect="1"/>
          </p:cNvGraphicFramePr>
          <p:nvPr>
            <p:extLst>
              <p:ext uri="{D42A27DB-BD31-4B8C-83A1-F6EECF244321}">
                <p14:modId xmlns:p14="http://schemas.microsoft.com/office/powerpoint/2010/main" val="3188377200"/>
              </p:ext>
            </p:extLst>
          </p:nvPr>
        </p:nvGraphicFramePr>
        <p:xfrm>
          <a:off x="1039813" y="3667125"/>
          <a:ext cx="2319337" cy="508000"/>
        </p:xfrm>
        <a:graphic>
          <a:graphicData uri="http://schemas.openxmlformats.org/presentationml/2006/ole">
            <mc:AlternateContent xmlns:mc="http://schemas.openxmlformats.org/markup-compatibility/2006">
              <mc:Choice xmlns:v="urn:schemas-microsoft-com:vml" Requires="v">
                <p:oleObj name="Equation" r:id="rId4" imgW="2552400" imgH="558720" progId="Equation.DSMT4">
                  <p:embed/>
                </p:oleObj>
              </mc:Choice>
              <mc:Fallback>
                <p:oleObj name="Equation" r:id="rId4" imgW="2552400" imgH="558720" progId="Equation.DSMT4">
                  <p:embed/>
                  <p:pic>
                    <p:nvPicPr>
                      <p:cNvPr id="0" name=""/>
                      <p:cNvPicPr/>
                      <p:nvPr/>
                    </p:nvPicPr>
                    <p:blipFill>
                      <a:blip r:embed="rId5"/>
                      <a:stretch>
                        <a:fillRect/>
                      </a:stretch>
                    </p:blipFill>
                    <p:spPr>
                      <a:xfrm>
                        <a:off x="1039813" y="3667125"/>
                        <a:ext cx="2319337" cy="508000"/>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2DB9CADF-A515-4471-B425-4B5E703327B0}"/>
              </a:ext>
            </a:extLst>
          </p:cNvPr>
          <p:cNvSpPr>
            <a:spLocks noGrp="1"/>
          </p:cNvSpPr>
          <p:nvPr>
            <p:ph idx="13"/>
          </p:nvPr>
        </p:nvSpPr>
        <p:spPr>
          <a:xfrm>
            <a:off x="3733800" y="3657602"/>
            <a:ext cx="5029200" cy="419723"/>
          </a:xfrm>
        </p:spPr>
        <p:txBody>
          <a:bodyPr>
            <a:normAutofit lnSpcReduction="10000"/>
          </a:bodyPr>
          <a:lstStyle/>
          <a:p>
            <a:pPr marL="0" indent="0">
              <a:buNone/>
            </a:pPr>
            <a:r>
              <a:rPr lang="en-US" sz="2200" dirty="0"/>
              <a:t>the standard error of the sample</a:t>
            </a:r>
            <a:endParaRPr lang="en-IN" sz="2200" dirty="0"/>
          </a:p>
        </p:txBody>
      </p:sp>
      <p:sp>
        <p:nvSpPr>
          <p:cNvPr id="11" name="Content Placeholder 10">
            <a:extLst>
              <a:ext uri="{FF2B5EF4-FFF2-40B4-BE49-F238E27FC236}">
                <a16:creationId xmlns:a16="http://schemas.microsoft.com/office/drawing/2014/main" id="{0EF02DCC-F703-4C71-ABB0-5CA83206FAE8}"/>
              </a:ext>
            </a:extLst>
          </p:cNvPr>
          <p:cNvSpPr>
            <a:spLocks noGrp="1"/>
          </p:cNvSpPr>
          <p:nvPr>
            <p:ph idx="14"/>
          </p:nvPr>
        </p:nvSpPr>
        <p:spPr>
          <a:xfrm>
            <a:off x="487180" y="4359639"/>
            <a:ext cx="5837420" cy="440961"/>
          </a:xfrm>
        </p:spPr>
        <p:txBody>
          <a:bodyPr>
            <a:normAutofit/>
          </a:bodyPr>
          <a:lstStyle/>
          <a:p>
            <a:pPr marL="292608" indent="0">
              <a:lnSpc>
                <a:spcPct val="90000"/>
              </a:lnSpc>
              <a:buNone/>
            </a:pPr>
            <a:r>
              <a:rPr lang="en-US" sz="2200" dirty="0"/>
              <a:t>correlation coefficient.</a:t>
            </a:r>
            <a:endParaRPr lang="en-IN" sz="2200" dirty="0"/>
          </a:p>
        </p:txBody>
      </p:sp>
      <p:sp>
        <p:nvSpPr>
          <p:cNvPr id="12" name="Content Placeholder 11">
            <a:extLst>
              <a:ext uri="{FF2B5EF4-FFF2-40B4-BE49-F238E27FC236}">
                <a16:creationId xmlns:a16="http://schemas.microsoft.com/office/drawing/2014/main" id="{92B88738-587D-4D54-8110-FAC7228B4DA3}"/>
              </a:ext>
            </a:extLst>
          </p:cNvPr>
          <p:cNvSpPr>
            <a:spLocks noGrp="1"/>
          </p:cNvSpPr>
          <p:nvPr>
            <p:ph idx="15"/>
          </p:nvPr>
        </p:nvSpPr>
        <p:spPr>
          <a:xfrm>
            <a:off x="487180" y="5071671"/>
            <a:ext cx="1761345" cy="594610"/>
          </a:xfrm>
        </p:spPr>
        <p:txBody>
          <a:bodyPr>
            <a:normAutofit/>
          </a:bodyPr>
          <a:lstStyle/>
          <a:p>
            <a:pPr marL="0" indent="0">
              <a:buNone/>
            </a:pPr>
            <a:r>
              <a:rPr lang="en-US" sz="2400" dirty="0"/>
              <a:t>Equivalently,</a:t>
            </a:r>
            <a:endParaRPr lang="en-IN" sz="2400" dirty="0"/>
          </a:p>
        </p:txBody>
      </p:sp>
      <p:graphicFrame>
        <p:nvGraphicFramePr>
          <p:cNvPr id="14" name="Object 13">
            <a:extLst>
              <a:ext uri="{FF2B5EF4-FFF2-40B4-BE49-F238E27FC236}">
                <a16:creationId xmlns:a16="http://schemas.microsoft.com/office/drawing/2014/main" id="{03DEBD1E-C1E1-4D84-A692-743E3FFFBD3A}"/>
              </a:ext>
            </a:extLst>
          </p:cNvPr>
          <p:cNvGraphicFramePr>
            <a:graphicFrameLocks noChangeAspect="1"/>
          </p:cNvGraphicFramePr>
          <p:nvPr>
            <p:extLst>
              <p:ext uri="{D42A27DB-BD31-4B8C-83A1-F6EECF244321}">
                <p14:modId xmlns:p14="http://schemas.microsoft.com/office/powerpoint/2010/main" val="2765419831"/>
              </p:ext>
            </p:extLst>
          </p:nvPr>
        </p:nvGraphicFramePr>
        <p:xfrm>
          <a:off x="2555875" y="4978400"/>
          <a:ext cx="1697038" cy="957263"/>
        </p:xfrm>
        <a:graphic>
          <a:graphicData uri="http://schemas.openxmlformats.org/presentationml/2006/ole">
            <mc:AlternateContent xmlns:mc="http://schemas.openxmlformats.org/markup-compatibility/2006">
              <mc:Choice xmlns:v="urn:schemas-microsoft-com:vml" Requires="v">
                <p:oleObj name="Equation" r:id="rId6" imgW="1866600" imgH="1054080" progId="Equation.DSMT4">
                  <p:embed/>
                </p:oleObj>
              </mc:Choice>
              <mc:Fallback>
                <p:oleObj name="Equation" r:id="rId6" imgW="1866600" imgH="1054080" progId="Equation.DSMT4">
                  <p:embed/>
                  <p:pic>
                    <p:nvPicPr>
                      <p:cNvPr id="0" name=""/>
                      <p:cNvPicPr/>
                      <p:nvPr/>
                    </p:nvPicPr>
                    <p:blipFill>
                      <a:blip r:embed="rId7"/>
                      <a:stretch>
                        <a:fillRect/>
                      </a:stretch>
                    </p:blipFill>
                    <p:spPr>
                      <a:xfrm>
                        <a:off x="2555875" y="4978400"/>
                        <a:ext cx="1697038" cy="957263"/>
                      </a:xfrm>
                      <a:prstGeom prst="rect">
                        <a:avLst/>
                      </a:prstGeom>
                    </p:spPr>
                  </p:pic>
                </p:oleObj>
              </mc:Fallback>
            </mc:AlternateContent>
          </a:graphicData>
        </a:graphic>
      </p:graphicFrame>
    </p:spTree>
    <p:extLst>
      <p:ext uri="{BB962C8B-B14F-4D97-AF65-F5344CB8AC3E}">
        <p14:creationId xmlns:p14="http://schemas.microsoft.com/office/powerpoint/2010/main" val="1190134735"/>
      </p:ext>
    </p:extLst>
  </p:cSld>
  <p:clrMapOvr>
    <a:masterClrMapping/>
  </p:clrMapOvr>
</p:sld>
</file>

<file path=ppt/theme/theme1.xml><?xml version="1.0" encoding="utf-8"?>
<a:theme xmlns:a="http://schemas.openxmlformats.org/drawingml/2006/main" name="Master Design">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aster Design">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ffectLst/>
      </a:spPr>
      <a:bodyPr/>
      <a:lstStyle>
        <a:defPPr>
          <a:buClrTx/>
          <a:buSzPct val="100000"/>
          <a:buFont typeface="Arial" panose="020B0604020202020204" pitchFamily="34" charset="0"/>
          <a:buChar char="•"/>
          <a:defRPr dirty="0">
            <a:latin typeface="Helvetica" panose="020B0604020202020204" pitchFamily="34" charset="0"/>
            <a:cs typeface="Helvetica" panose="020B0604020202020204"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Master Design</Template>
  <TotalTime>24744</TotalTime>
  <Words>4805</Words>
  <Application>Microsoft Office PowerPoint</Application>
  <PresentationFormat>On-screen Show (4:3)</PresentationFormat>
  <Paragraphs>645</Paragraphs>
  <Slides>62</Slides>
  <Notes>1</Notes>
  <HiddenSlides>11</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62</vt:i4>
      </vt:variant>
    </vt:vector>
  </HeadingPairs>
  <TitlesOfParts>
    <vt:vector size="71" baseType="lpstr">
      <vt:lpstr>Arial</vt:lpstr>
      <vt:lpstr>Book Antiqua</vt:lpstr>
      <vt:lpstr>Calibri</vt:lpstr>
      <vt:lpstr>Helvetica</vt:lpstr>
      <vt:lpstr>Times New Roman</vt:lpstr>
      <vt:lpstr>Wingdings</vt:lpstr>
      <vt:lpstr>Master Design</vt:lpstr>
      <vt:lpstr>1_Master Design</vt:lpstr>
      <vt:lpstr>Equation</vt:lpstr>
      <vt:lpstr>14 Regression Analysis</vt:lpstr>
      <vt:lpstr>Chapter 14 Learning Objectives (L Os)</vt:lpstr>
      <vt:lpstr>Introductory Case: Consumer Debt Payments 1</vt:lpstr>
      <vt:lpstr>Introductory Case: Consumer Debt Payments 2</vt:lpstr>
      <vt:lpstr>14.1 Hypothesis Test for the Correlation Coefficient 1</vt:lpstr>
      <vt:lpstr>14.1 Hypothesis Test for the Correlation Coefficient 2</vt:lpstr>
      <vt:lpstr>14.1 Hypothesis Test for the Correlation Coefficient 3</vt:lpstr>
      <vt:lpstr>14.1 Hypothesis Test for the Correlation Coefficient 4</vt:lpstr>
      <vt:lpstr>14.1 Hypothesis Test for the Correlation Coefficient 5</vt:lpstr>
      <vt:lpstr>14.1 Hypothesis Test for the Correlation Coefficient 6</vt:lpstr>
      <vt:lpstr>14.1 Hypothesis Test for the Correlation Coefficient 7</vt:lpstr>
      <vt:lpstr>14.1 Hypothesis Test for the Correlation Coefficient 8</vt:lpstr>
      <vt:lpstr>14.2 The Linear Regression Model 1</vt:lpstr>
      <vt:lpstr>14.2 The Linear Regression Model 2</vt:lpstr>
      <vt:lpstr>14.2 The Linear Regression Model 3</vt:lpstr>
      <vt:lpstr>14.2 The Linear Regression Model 4</vt:lpstr>
      <vt:lpstr>14.2 The Linear Regression Model 5</vt:lpstr>
      <vt:lpstr>14.2 The Linear Regression Model 6</vt:lpstr>
      <vt:lpstr>14.2 The Linear Regression Model 7</vt:lpstr>
      <vt:lpstr>14.2 The Linear Regression Model 8</vt:lpstr>
      <vt:lpstr>14.2 The Linear Regression Model 9</vt:lpstr>
      <vt:lpstr>14.2 The Linear Regression Model 10</vt:lpstr>
      <vt:lpstr>14.2 The Linear Regression Model 11</vt:lpstr>
      <vt:lpstr>14.2 The Linear Regression Model 12</vt:lpstr>
      <vt:lpstr>14.2 The Linear Regression Model 13</vt:lpstr>
      <vt:lpstr>14.2 The Linear Regression Model 14</vt:lpstr>
      <vt:lpstr>14.2 The Linear Regression Model 15</vt:lpstr>
      <vt:lpstr>14.2 The Linear Regression Model 16</vt:lpstr>
      <vt:lpstr>14.2 The Linear Regression Model 17</vt:lpstr>
      <vt:lpstr>14.2 The Linear Regression Model 18</vt:lpstr>
      <vt:lpstr>14.2 The Linear Regression Model 19</vt:lpstr>
      <vt:lpstr>14.2 The Linear Regression Model 20</vt:lpstr>
      <vt:lpstr>14.2 The Linear Regression Model 21</vt:lpstr>
      <vt:lpstr>14.3 Goodness-of-Fit Measures 1</vt:lpstr>
      <vt:lpstr>14.3 Goodness-of-Fit Measures 2</vt:lpstr>
      <vt:lpstr>14.3 Goodness-of-Fit Measures 3</vt:lpstr>
      <vt:lpstr>14.3 Goodness-of-Fit Measures 4</vt:lpstr>
      <vt:lpstr>14.3 Goodness-of-Fit Measures 5</vt:lpstr>
      <vt:lpstr>14.3 Goodness-of-Fit Measures 6</vt:lpstr>
      <vt:lpstr>14.3 Goodness-of-Fit Measures 7</vt:lpstr>
      <vt:lpstr>14.3 Goodness-of-Fit Measures 8</vt:lpstr>
      <vt:lpstr>14.3 Goodness-of-Fit Measures 9</vt:lpstr>
      <vt:lpstr>14.3 Goodness-of-Fit Measures 10</vt:lpstr>
      <vt:lpstr>14.3 Goodness-of-Fit Measures 11</vt:lpstr>
      <vt:lpstr>14.3 Goodness-of-Fit Measures 12</vt:lpstr>
      <vt:lpstr>14.3 Goodness-of-Fit Measures 13</vt:lpstr>
      <vt:lpstr>14.3 Goodness-of-Fit Measures 14</vt:lpstr>
      <vt:lpstr>14.3 Goodness-of-Fit Measures 15</vt:lpstr>
      <vt:lpstr>14.3 Goodness-of-Fit Measures 16</vt:lpstr>
      <vt:lpstr>14.3 Goodness-of-Fit Measures 17</vt:lpstr>
      <vt:lpstr>End of Main Content</vt:lpstr>
      <vt:lpstr>Accessibility Content: Text Alternatives for Images</vt:lpstr>
      <vt:lpstr>14.1 Hypothesis Test for the Correlation Coefficient 1 – Text Alternative</vt:lpstr>
      <vt:lpstr>14.1 Hypothesis Test for the Correlation Coefficient 7 – Text Alternative</vt:lpstr>
      <vt:lpstr>14.2 The Linear Regression Model 6 – Text Alternative</vt:lpstr>
      <vt:lpstr>14.2 The Linear Regression Model 8 – Text Alternative</vt:lpstr>
      <vt:lpstr>14.2 The Linear Regression Model 20 – Text Alternative</vt:lpstr>
      <vt:lpstr>14.2 The Linear Regression Model 21 – Text Alternative</vt:lpstr>
      <vt:lpstr>14.3 Goodness-of-Fit Measures 6 – Text Alternative</vt:lpstr>
      <vt:lpstr>14.3 Goodness-of-Fit Measures 7 – Text Alternative</vt:lpstr>
      <vt:lpstr>14.3 Goodness-of-Fit Measures 12 – Text Alternative</vt:lpstr>
      <vt:lpstr>14.3 Goodness-of-Fit Measures 16 – Text Alternative</vt:lpstr>
    </vt:vector>
  </TitlesOfParts>
  <Company>McGraw Hill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Numerical Descriptive Measures</dc:title>
  <dc:creator/>
  <cp:lastModifiedBy>S2, Vijaya</cp:lastModifiedBy>
  <cp:revision>1985</cp:revision>
  <dcterms:created xsi:type="dcterms:W3CDTF">2011-08-11T13:30:00Z</dcterms:created>
  <dcterms:modified xsi:type="dcterms:W3CDTF">2021-07-12T14:07:15Z</dcterms:modified>
</cp:coreProperties>
</file>